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7" r:id="rId3"/>
    <p:sldId id="268" r:id="rId4"/>
    <p:sldId id="269" r:id="rId5"/>
    <p:sldId id="279" r:id="rId6"/>
    <p:sldId id="277" r:id="rId7"/>
    <p:sldId id="278" r:id="rId8"/>
    <p:sldId id="263" r:id="rId9"/>
    <p:sldId id="270" r:id="rId10"/>
    <p:sldId id="258" r:id="rId11"/>
    <p:sldId id="271" r:id="rId12"/>
    <p:sldId id="272" r:id="rId13"/>
    <p:sldId id="273" r:id="rId14"/>
    <p:sldId id="275" r:id="rId15"/>
    <p:sldId id="280" r:id="rId16"/>
    <p:sldId id="276" r:id="rId17"/>
    <p:sldId id="266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C6B53"/>
    <a:srgbClr val="5F5F5F"/>
    <a:srgbClr val="12AC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7" autoAdjust="0"/>
    <p:restoredTop sz="94660"/>
  </p:normalViewPr>
  <p:slideViewPr>
    <p:cSldViewPr snapToGrid="0">
      <p:cViewPr>
        <p:scale>
          <a:sx n="100" d="100"/>
          <a:sy n="100" d="100"/>
        </p:scale>
        <p:origin x="264" y="4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rniswon\Documents\Data\Git\gsflow\mfnwt.git\Examples\AgWaterUse\dEdQ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dEdQ!$V$8</c:f>
              <c:strCache>
                <c:ptCount val="1"/>
                <c:pt idx="0">
                  <c:v>Etww-ETa</c:v>
                </c:pt>
              </c:strCache>
            </c:strRef>
          </c:tx>
          <c:spPr>
            <a:ln w="28575" cap="rnd">
              <a:solidFill>
                <a:schemeClr val="lt1">
                  <a:alpha val="50000"/>
                </a:schemeClr>
              </a:solidFill>
              <a:round/>
            </a:ln>
            <a:effectLst>
              <a:outerShdw dist="25400" dir="2700000" algn="tl" rotWithShape="0">
                <a:schemeClr val="accent1"/>
              </a:outerShdw>
            </a:effectLst>
          </c:spPr>
          <c:marker>
            <c:symbol val="circle"/>
            <c:size val="6"/>
            <c:spPr>
              <a:solidFill>
                <a:schemeClr val="accent1"/>
              </a:solidFill>
              <a:ln w="22225">
                <a:solidFill>
                  <a:schemeClr val="lt1"/>
                </a:solidFill>
                <a:round/>
              </a:ln>
              <a:effectLst/>
            </c:spPr>
          </c:marker>
          <c:xVal>
            <c:numRef>
              <c:f>dEdQ!$U$9:$U$13</c:f>
              <c:numCache>
                <c:formatCode>0.00E+00</c:formatCode>
                <c:ptCount val="5"/>
                <c:pt idx="0">
                  <c:v>0</c:v>
                </c:pt>
                <c:pt idx="1">
                  <c:v>1.166382059</c:v>
                </c:pt>
                <c:pt idx="2">
                  <c:v>1.6659254450000001</c:v>
                </c:pt>
                <c:pt idx="3">
                  <c:v>2.7616501090000001</c:v>
                </c:pt>
                <c:pt idx="4">
                  <c:v>2.7838073909999999</c:v>
                </c:pt>
              </c:numCache>
            </c:numRef>
          </c:xVal>
          <c:yVal>
            <c:numRef>
              <c:f>dEdQ!$V$9:$V$13</c:f>
              <c:numCache>
                <c:formatCode>0.0000E+00</c:formatCode>
                <c:ptCount val="5"/>
                <c:pt idx="0">
                  <c:v>2.5836179850000001</c:v>
                </c:pt>
                <c:pt idx="1">
                  <c:v>3.400249418</c:v>
                </c:pt>
                <c:pt idx="2">
                  <c:v>3.5097706309999999</c:v>
                </c:pt>
                <c:pt idx="3">
                  <c:v>3.7452385110000002</c:v>
                </c:pt>
                <c:pt idx="4">
                  <c:v>3.7497378879999999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230C-4A06-893F-AB343848C16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835462568"/>
        <c:axId val="835457976"/>
      </c:scatterChart>
      <c:valAx>
        <c:axId val="83546256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 b="0"/>
                  <a:t>Irrigation rate, in cfs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0"/>
        <c:majorTickMark val="none"/>
        <c:minorTickMark val="none"/>
        <c:tickLblPos val="nextTo"/>
        <c:spPr>
          <a:noFill/>
          <a:ln w="1587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spc="1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35457976"/>
        <c:crosses val="autoZero"/>
        <c:crossBetween val="midCat"/>
      </c:valAx>
      <c:valAx>
        <c:axId val="835457976"/>
        <c:scaling>
          <c:orientation val="minMax"/>
          <c:min val="2.5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 b="0" dirty="0"/>
                  <a:t>Crop</a:t>
                </a:r>
                <a:r>
                  <a:rPr lang="en-US" sz="1600" b="0" baseline="0" dirty="0"/>
                  <a:t> consumption, in </a:t>
                </a:r>
                <a:r>
                  <a:rPr lang="en-US" sz="1600" b="0" baseline="0" dirty="0" err="1"/>
                  <a:t>cfs</a:t>
                </a:r>
                <a:endParaRPr lang="en-US" sz="1600" b="0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0"/>
        <c:majorTickMark val="none"/>
        <c:minorTickMark val="none"/>
        <c:tickLblPos val="nextTo"/>
        <c:spPr>
          <a:noFill/>
          <a:ln w="15875"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3546256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accent1"/>
    </a:solidFill>
    <a:ln w="9525" cap="flat" cmpd="sng" algn="ctr">
      <a:solidFill>
        <a:schemeClr val="accent1"/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7">
  <cs:axisTitle>
    <cs:lnRef idx="0"/>
    <cs:fillRef idx="0"/>
    <cs:effectRef idx="0"/>
    <cs:fontRef idx="minor">
      <a:schemeClr val="lt1"/>
    </cs:fontRef>
    <cs:defRPr sz="900" b="1" kern="1200"/>
  </cs:axisTitle>
  <cs:categoryAxis>
    <cs:lnRef idx="0">
      <cs:styleClr val="0"/>
    </cs:lnRef>
    <cs:fillRef idx="0"/>
    <cs:effectRef idx="0"/>
    <cs:fontRef idx="minor">
      <a:schemeClr val="lt1"/>
    </cs:fontRef>
    <cs:spPr>
      <a:ln w="12700" cap="flat" cmpd="sng" algn="ctr">
        <a:solidFill>
          <a:schemeClr val="lt1">
            <a:alpha val="25000"/>
          </a:schemeClr>
        </a:solidFill>
        <a:round/>
      </a:ln>
    </cs:spPr>
    <cs:defRPr sz="900" b="0" kern="1200" spc="100" baseline="0"/>
  </cs:categoryAxis>
  <cs:chartArea>
    <cs:lnRef idx="0">
      <cs:styleClr val="0"/>
    </cs:lnRef>
    <cs:fillRef idx="0">
      <cs:styleClr val="0"/>
    </cs:fillRef>
    <cs:effectRef idx="0"/>
    <cs:fontRef idx="minor">
      <a:schemeClr val="dk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  <cs:defRPr sz="1000" kern="1200"/>
  </cs:chartArea>
  <cs:dataLabel>
    <cs:lnRef idx="0"/>
    <cs:fillRef idx="0"/>
    <cs:effectRef idx="0"/>
    <cs:fontRef idx="minor">
      <a:schemeClr val="lt1"/>
    </cs:fontRef>
    <cs:defRPr sz="900" b="1" kern="120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pattFill prst="ltUpDiag">
        <a:fgClr>
          <a:schemeClr val="phClr"/>
        </a:fgClr>
        <a:bgClr>
          <a:schemeClr val="lt1"/>
        </a:bgClr>
      </a:patt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pattFill prst="ltUpDiag">
        <a:fgClr>
          <a:schemeClr val="phClr"/>
        </a:fgClr>
        <a:bgClr>
          <a:schemeClr val="lt1"/>
        </a:bgClr>
      </a:pattFill>
    </cs:spPr>
  </cs:dataPoint3D>
  <cs:dataPointLine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28575" cap="rnd">
        <a:solidFill>
          <a:schemeClr val="lt1">
            <a:alpha val="50000"/>
          </a:schemeClr>
        </a:solidFill>
        <a:round/>
      </a:ln>
      <a:effectLst>
        <a:outerShdw dist="25400" dir="2700000" algn="tl" rotWithShape="0">
          <a:schemeClr val="phClr"/>
        </a:outerShdw>
      </a:effectLst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22225">
        <a:solidFill>
          <a:schemeClr val="lt1"/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>
      <cs:styleClr val="0"/>
    </cs:lnRef>
    <cs:fillRef idx="0"/>
    <cs:effectRef idx="0"/>
    <cs:fontRef idx="minor">
      <a:schemeClr val="lt1"/>
    </cs:fontRef>
    <cs:spPr>
      <a:ln w="9525">
        <a:solidFill>
          <a:schemeClr val="phClr">
            <a:lumMod val="60000"/>
            <a:lumOff val="40000"/>
          </a:schemeClr>
        </a:solidFill>
      </a:ln>
    </cs:spPr>
    <cs:defRPr sz="900" kern="1200"/>
  </cs:dataTable>
  <cs:downBar>
    <cs:lnRef idx="0">
      <cs:styleClr val="0"/>
    </cs:lnRef>
    <cs:fillRef idx="0"/>
    <cs:effectRef idx="0"/>
    <cs:fontRef idx="minor">
      <a:schemeClr val="dk1"/>
    </cs:fontRef>
    <cs:spPr>
      <a:solidFill>
        <a:schemeClr val="dk1">
          <a:lumMod val="35000"/>
          <a:lumOff val="6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downBar>
  <cs:dropLine>
    <cs:lnRef idx="0">
      <cs:styleClr val="0"/>
    </cs:lnRef>
    <cs:fillRef idx="0"/>
    <cs:effectRef idx="0"/>
    <cs:fontRef idx="minor">
      <a:schemeClr val="dk1"/>
    </cs:fontRef>
    <cs:spPr>
      <a:ln w="9525" cap="flat" cmpd="sng" algn="ctr">
        <a:gradFill>
          <a:gsLst>
            <a:gs pos="79000">
              <a:schemeClr val="phClr"/>
            </a:gs>
            <a:gs pos="0">
              <a:schemeClr val="lt1">
                <a:alpha val="60000"/>
              </a:schemeClr>
            </a:gs>
          </a:gsLst>
          <a:lin ang="5400000" scaled="0"/>
        </a:gradFill>
        <a:round/>
      </a:ln>
    </cs:spPr>
  </cs:dropLine>
  <cs:errorBar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round/>
      </a:ln>
      <a:effectLst>
        <a:glow rad="25400">
          <a:schemeClr val="lt1"/>
        </a:glow>
      </a:effectLst>
    </cs:spPr>
  </cs:errorBar>
  <cs:floor>
    <cs:lnRef idx="0"/>
    <cs:fillRef idx="0"/>
    <cs:effectRef idx="0"/>
    <cs:fontRef idx="minor">
      <a:schemeClr val="dk1"/>
    </cs:fontRef>
  </cs:floor>
  <cs:gridlineMajor>
    <cs:lnRef idx="0">
      <cs:styleClr val="0"/>
    </cs:lnRef>
    <cs:fillRef idx="0"/>
    <cs:effectRef idx="0"/>
    <cs:fontRef idx="minor">
      <a:schemeClr val="dk1"/>
    </cs:fontRef>
    <cs:spPr>
      <a:ln w="9525" cap="flat" cmpd="sng" algn="ctr">
        <a:solidFill>
          <a:schemeClr val="lt1">
            <a:alpha val="25000"/>
          </a:schemeClr>
        </a:solidFill>
        <a:round/>
      </a:ln>
    </cs:spPr>
  </cs:gridlineMajor>
  <cs:gridlineMinor>
    <cs:lnRef idx="0">
      <cs:styleClr val="0"/>
    </cs:lnRef>
    <cs:fillRef idx="0"/>
    <cs:effectRef idx="0"/>
    <cs:fontRef idx="minor">
      <a:schemeClr val="dk1"/>
    </cs:fontRef>
    <cs:spPr>
      <a:ln>
        <a:solidFill>
          <a:schemeClr val="lt1">
            <a:alpha val="10000"/>
          </a:schemeClr>
        </a:solidFill>
      </a:ln>
    </cs:spPr>
  </cs:gridlineMinor>
  <cs:hiLo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prstDash val="dash"/>
      </a:ln>
    </cs:spPr>
  </cs:hiLoLine>
  <cs:leader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</a:ln>
    </cs:spPr>
  </cs:leaderLine>
  <cs:legend>
    <cs:lnRef idx="0"/>
    <cs:fillRef idx="0"/>
    <cs:effectRef idx="0"/>
    <cs:fontRef idx="minor">
      <a:schemeClr val="lt1"/>
    </cs:fontRef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>
      <cs:styleClr val="0"/>
    </cs:lnRef>
    <cs:fillRef idx="0"/>
    <cs:effectRef idx="0"/>
    <cs:fontRef idx="minor">
      <a:schemeClr val="lt1"/>
    </cs:fontRef>
    <cs:spPr>
      <a:ln w="3175" cap="flat" cmpd="sng" algn="ctr">
        <a:solidFill>
          <a:schemeClr val="phClr">
            <a:lumMod val="60000"/>
            <a:lumOff val="40000"/>
          </a:schemeClr>
        </a:solidFill>
        <a:round/>
      </a:ln>
    </cs:spPr>
    <cs:defRPr sz="900" kern="1200"/>
  </cs:seriesAxis>
  <cs:series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  <a:tint val="5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lt1"/>
    </cs:fontRef>
    <cs:defRPr sz="1500" b="1" kern="1200" cap="all" spc="100" normalizeH="0" baseline="0"/>
  </cs:title>
  <cs:trendline>
    <cs:lnRef idx="0"/>
    <cs:fillRef idx="0"/>
    <cs:effectRef idx="0"/>
    <cs:fontRef idx="minor">
      <a:schemeClr val="dk1"/>
    </cs:fontRef>
    <cs:spPr>
      <a:ln w="28575" cap="rnd">
        <a:solidFill>
          <a:schemeClr val="lt1">
            <a:alpha val="50000"/>
          </a:schemeClr>
        </a:solidFill>
        <a:round/>
      </a:ln>
    </cs:spPr>
  </cs:trendline>
  <cs:trendlineLabel>
    <cs:lnRef idx="0"/>
    <cs:fillRef idx="0"/>
    <cs:effectRef idx="0"/>
    <cs:fontRef idx="minor">
      <a:schemeClr val="lt1"/>
    </cs:fontRef>
    <cs:defRPr sz="900" kern="1200"/>
  </cs:trendlineLabel>
  <cs:upBar>
    <cs:lnRef idx="0">
      <cs:styleClr val="0"/>
    </cs:lnRef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upBar>
  <cs:valueAxis>
    <cs:lnRef idx="0"/>
    <cs:fillRef idx="0"/>
    <cs:effectRef idx="0"/>
    <cs:fontRef idx="minor">
      <a:schemeClr val="lt1"/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F595D-9AEB-4683-ABCC-692D391E643F}" type="datetimeFigureOut">
              <a:rPr lang="en-US" smtClean="0"/>
              <a:t>5/10/2019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73579-CB92-4F52-BB68-21F036E99497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60256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F595D-9AEB-4683-ABCC-692D391E643F}" type="datetimeFigureOut">
              <a:rPr lang="en-US" smtClean="0"/>
              <a:t>5/10/2019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73579-CB92-4F52-BB68-21F036E994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4129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F595D-9AEB-4683-ABCC-692D391E643F}" type="datetimeFigureOut">
              <a:rPr lang="en-US" smtClean="0"/>
              <a:t>5/10/2019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73579-CB92-4F52-BB68-21F036E994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02372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F595D-9AEB-4683-ABCC-692D391E643F}" type="datetimeFigureOut">
              <a:rPr lang="en-US" smtClean="0"/>
              <a:t>5/10/2019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73579-CB92-4F52-BB68-21F036E99497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2204820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F595D-9AEB-4683-ABCC-692D391E643F}" type="datetimeFigureOut">
              <a:rPr lang="en-US" smtClean="0"/>
              <a:t>5/10/2019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73579-CB92-4F52-BB68-21F036E994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9686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F595D-9AEB-4683-ABCC-692D391E643F}" type="datetimeFigureOut">
              <a:rPr lang="en-US" smtClean="0"/>
              <a:t>5/10/2019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73579-CB92-4F52-BB68-21F036E99497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2319102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F595D-9AEB-4683-ABCC-692D391E643F}" type="datetimeFigureOut">
              <a:rPr lang="en-US" smtClean="0"/>
              <a:t>5/10/2019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73579-CB92-4F52-BB68-21F036E994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13244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F595D-9AEB-4683-ABCC-692D391E643F}" type="datetimeFigureOut">
              <a:rPr lang="en-US" smtClean="0"/>
              <a:t>5/10/2019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73579-CB92-4F52-BB68-21F036E994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717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F595D-9AEB-4683-ABCC-692D391E643F}" type="datetimeFigureOut">
              <a:rPr lang="en-US" smtClean="0"/>
              <a:t>5/10/2019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73579-CB92-4F52-BB68-21F036E994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5279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F595D-9AEB-4683-ABCC-692D391E643F}" type="datetimeFigureOut">
              <a:rPr lang="en-US" smtClean="0"/>
              <a:t>5/10/2019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73579-CB92-4F52-BB68-21F036E994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452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F595D-9AEB-4683-ABCC-692D391E643F}" type="datetimeFigureOut">
              <a:rPr lang="en-US" smtClean="0"/>
              <a:t>5/10/2019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73579-CB92-4F52-BB68-21F036E994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8773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F595D-9AEB-4683-ABCC-692D391E643F}" type="datetimeFigureOut">
              <a:rPr lang="en-US" smtClean="0"/>
              <a:t>5/10/2019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73579-CB92-4F52-BB68-21F036E994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5338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F595D-9AEB-4683-ABCC-692D391E643F}" type="datetimeFigureOut">
              <a:rPr lang="en-US" smtClean="0"/>
              <a:t>5/10/2019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73579-CB92-4F52-BB68-21F036E994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2798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F595D-9AEB-4683-ABCC-692D391E643F}" type="datetimeFigureOut">
              <a:rPr lang="en-US" smtClean="0"/>
              <a:t>5/10/2019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73579-CB92-4F52-BB68-21F036E994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9632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F595D-9AEB-4683-ABCC-692D391E643F}" type="datetimeFigureOut">
              <a:rPr lang="en-US" smtClean="0"/>
              <a:t>5/10/2019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73579-CB92-4F52-BB68-21F036E994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04641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F595D-9AEB-4683-ABCC-692D391E643F}" type="datetimeFigureOut">
              <a:rPr lang="en-US" smtClean="0"/>
              <a:t>5/10/2019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73579-CB92-4F52-BB68-21F036E994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3923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F595D-9AEB-4683-ABCC-692D391E643F}" type="datetimeFigureOut">
              <a:rPr lang="en-US" smtClean="0"/>
              <a:t>5/10/2019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73579-CB92-4F52-BB68-21F036E994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8000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40000"/>
                <a:lumOff val="60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AB0F595D-9AEB-4683-ABCC-692D391E643F}" type="datetimeFigureOut">
              <a:rPr lang="en-US" smtClean="0"/>
              <a:t>5/10/2019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39373579-CB92-4F52-BB68-21F036E994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75842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4616" y="-1000959"/>
            <a:ext cx="10004502" cy="2971801"/>
          </a:xfrm>
        </p:spPr>
        <p:txBody>
          <a:bodyPr/>
          <a:lstStyle/>
          <a:p>
            <a:r>
              <a:rPr lang="en-US" dirty="0"/>
              <a:t>Agricultural-water use (AG) Package for </a:t>
            </a:r>
            <a:r>
              <a:rPr lang="en-US" dirty="0" err="1"/>
              <a:t>gsflow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9212" y="2142755"/>
            <a:ext cx="7215693" cy="458651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TextBox 2"/>
          <p:cNvSpPr txBox="1"/>
          <p:nvPr/>
        </p:nvSpPr>
        <p:spPr>
          <a:xfrm>
            <a:off x="1048406" y="3160986"/>
            <a:ext cx="356300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Hyper-resolution modeling of Regional water use by agriculture with integrated hydrology</a:t>
            </a:r>
          </a:p>
        </p:txBody>
      </p:sp>
    </p:spTree>
    <p:extLst>
      <p:ext uri="{BB962C8B-B14F-4D97-AF65-F5344CB8AC3E}">
        <p14:creationId xmlns:p14="http://schemas.microsoft.com/office/powerpoint/2010/main" val="42109819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7658" y="-1047363"/>
            <a:ext cx="10315222" cy="2971801"/>
          </a:xfrm>
        </p:spPr>
        <p:txBody>
          <a:bodyPr/>
          <a:lstStyle/>
          <a:p>
            <a:pPr algn="ctr"/>
            <a:r>
              <a:rPr lang="en-US" dirty="0"/>
              <a:t>Impacts of field soil texture on NIWR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F4F8BF-0506-436E-BD2B-38CC46ED3E06}"/>
              </a:ext>
            </a:extLst>
          </p:cNvPr>
          <p:cNvSpPr txBox="1"/>
          <p:nvPr/>
        </p:nvSpPr>
        <p:spPr>
          <a:xfrm>
            <a:off x="1844063" y="5742217"/>
            <a:ext cx="8988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00"/>
                </a:solidFill>
              </a:rPr>
              <a:t>Coarse soils require more irrigation due to rapid percolation below root zone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36598A2-BBCB-4634-A6EB-C9066BCAFD3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551544" y="2076103"/>
            <a:ext cx="7275945" cy="3456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0174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7914" y="457199"/>
            <a:ext cx="10315222" cy="2971801"/>
          </a:xfrm>
        </p:spPr>
        <p:txBody>
          <a:bodyPr/>
          <a:lstStyle/>
          <a:p>
            <a:r>
              <a:rPr lang="en-US" dirty="0"/>
              <a:t>Example problem 2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782C4F-7700-4C48-A9A6-566265ED38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2500" y="270588"/>
            <a:ext cx="5211726" cy="6428791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46DBC68C-6387-4446-973D-B518492DEB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5839" y="2437166"/>
            <a:ext cx="5327883" cy="1947333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GSFLOW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ENERGY AND SOIL-WATER BALANCE CALCULATED BY PRMS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27.5 hectares of irrigated fields</a:t>
            </a:r>
          </a:p>
        </p:txBody>
      </p:sp>
    </p:spTree>
    <p:extLst>
      <p:ext uri="{BB962C8B-B14F-4D97-AF65-F5344CB8AC3E}">
        <p14:creationId xmlns:p14="http://schemas.microsoft.com/office/powerpoint/2010/main" val="36670288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50814" y="-862471"/>
            <a:ext cx="10315222" cy="297180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00"/>
                </a:solidFill>
              </a:rPr>
              <a:t>impacts of crop type (crop coefficient)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6B308B4D-385F-4D99-ACB3-A0157F0573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77379" y="3429000"/>
            <a:ext cx="6400800" cy="897639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A7775B4-DE10-47A2-B6F1-9E980C817FC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246651" y="2763575"/>
            <a:ext cx="7727315" cy="3339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1762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55972" y="-787662"/>
            <a:ext cx="10315222" cy="2971801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Irrigation amounts determined by minimizing ET deficit (Option 2)</a:t>
            </a:r>
            <a:br>
              <a:rPr lang="en-US" dirty="0"/>
            </a:br>
            <a:endParaRPr lang="en-US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6B308B4D-385F-4D99-ACB3-A0157F0573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53419" y="1751820"/>
            <a:ext cx="7722671" cy="675794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00"/>
                </a:solidFill>
              </a:rPr>
              <a:t>Impacts of antecedent conditions on demand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6414130-8BFA-4C80-AE9B-C2A029E62DED}"/>
              </a:ext>
            </a:extLst>
          </p:cNvPr>
          <p:cNvGrpSpPr/>
          <p:nvPr/>
        </p:nvGrpSpPr>
        <p:grpSpPr>
          <a:xfrm>
            <a:off x="1106068" y="2313897"/>
            <a:ext cx="9802097" cy="4332498"/>
            <a:chOff x="1350890" y="2461172"/>
            <a:chExt cx="9802097" cy="433249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12D3D08-2102-46CB-9EBE-18A57F397D5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50890" y="2461172"/>
              <a:ext cx="9802097" cy="4332498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9C53B6B-2310-43CE-B37E-DE631AEBC30F}"/>
                </a:ext>
              </a:extLst>
            </p:cNvPr>
            <p:cNvSpPr txBox="1"/>
            <p:nvPr/>
          </p:nvSpPr>
          <p:spPr>
            <a:xfrm>
              <a:off x="6382327" y="5483237"/>
              <a:ext cx="2177199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High precipitation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E259676-CCFF-4D4F-8870-BF70245786D9}"/>
                </a:ext>
              </a:extLst>
            </p:cNvPr>
            <p:cNvSpPr txBox="1"/>
            <p:nvPr/>
          </p:nvSpPr>
          <p:spPr>
            <a:xfrm>
              <a:off x="7647709" y="3811240"/>
              <a:ext cx="2507418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Low annual irrigation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E21D6D6B-FDA8-406F-92EF-3007CD84C0E8}"/>
                </a:ext>
              </a:extLst>
            </p:cNvPr>
            <p:cNvCxnSpPr/>
            <p:nvPr/>
          </p:nvCxnSpPr>
          <p:spPr>
            <a:xfrm flipV="1">
              <a:off x="9282545" y="3633533"/>
              <a:ext cx="0" cy="242359"/>
            </a:xfrm>
            <a:prstGeom prst="straightConnector1">
              <a:avLst/>
            </a:prstGeom>
            <a:ln>
              <a:solidFill>
                <a:schemeClr val="bg1">
                  <a:alpha val="6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795AD97-CD88-4C92-BD54-0750CB2D07AE}"/>
                </a:ext>
              </a:extLst>
            </p:cNvPr>
            <p:cNvCxnSpPr/>
            <p:nvPr/>
          </p:nvCxnSpPr>
          <p:spPr>
            <a:xfrm>
              <a:off x="9291782" y="4160517"/>
              <a:ext cx="0" cy="211928"/>
            </a:xfrm>
            <a:prstGeom prst="straightConnector1">
              <a:avLst/>
            </a:prstGeom>
            <a:ln>
              <a:solidFill>
                <a:schemeClr val="bg1">
                  <a:alpha val="6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B9DFEA1-5383-488E-8554-A78561CCF4EF}"/>
                </a:ext>
              </a:extLst>
            </p:cNvPr>
            <p:cNvSpPr txBox="1"/>
            <p:nvPr/>
          </p:nvSpPr>
          <p:spPr>
            <a:xfrm>
              <a:off x="3826441" y="5498219"/>
              <a:ext cx="2127505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Low precipitation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FF3FCF8-3AFF-4AB3-A021-20DDC9047E67}"/>
                </a:ext>
              </a:extLst>
            </p:cNvPr>
            <p:cNvSpPr txBox="1"/>
            <p:nvPr/>
          </p:nvSpPr>
          <p:spPr>
            <a:xfrm>
              <a:off x="4539673" y="4676188"/>
              <a:ext cx="255711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High annual irrigation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0147BEC9-983A-4CE2-B07B-334002A3264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16254" y="4372446"/>
              <a:ext cx="0" cy="369451"/>
            </a:xfrm>
            <a:prstGeom prst="straightConnector1">
              <a:avLst/>
            </a:prstGeom>
            <a:ln>
              <a:solidFill>
                <a:schemeClr val="bg1">
                  <a:alpha val="6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ED166D53-0178-41B9-BDFD-360AFDA2E090}"/>
                </a:ext>
              </a:extLst>
            </p:cNvPr>
            <p:cNvCxnSpPr>
              <a:cxnSpLocks/>
            </p:cNvCxnSpPr>
            <p:nvPr/>
          </p:nvCxnSpPr>
          <p:spPr>
            <a:xfrm>
              <a:off x="6534726" y="5045520"/>
              <a:ext cx="0" cy="315213"/>
            </a:xfrm>
            <a:prstGeom prst="straightConnector1">
              <a:avLst/>
            </a:prstGeom>
            <a:ln>
              <a:solidFill>
                <a:schemeClr val="bg1">
                  <a:alpha val="6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961212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45017" y="89647"/>
            <a:ext cx="10182207" cy="666910"/>
          </a:xfrm>
        </p:spPr>
        <p:txBody>
          <a:bodyPr>
            <a:normAutofit/>
          </a:bodyPr>
          <a:lstStyle/>
          <a:p>
            <a:r>
              <a:rPr lang="en-US" sz="3600" dirty="0"/>
              <a:t>Differences in irrigation options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6B4092B-4EC3-4CC2-927C-C2F437852F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3773" y="1151462"/>
            <a:ext cx="5730353" cy="569312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543E4B7-D092-4701-8CF5-E95292BC3D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288" y="1151462"/>
            <a:ext cx="5730353" cy="569312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83F658F-FE0C-4AC7-940B-5EB4E51DD7AC}"/>
              </a:ext>
            </a:extLst>
          </p:cNvPr>
          <p:cNvSpPr txBox="1"/>
          <p:nvPr/>
        </p:nvSpPr>
        <p:spPr>
          <a:xfrm>
            <a:off x="1663373" y="692400"/>
            <a:ext cx="3212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Trigger (Option 3)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EC19B38-4825-426C-BB3A-1BA9B808AC82}"/>
              </a:ext>
            </a:extLst>
          </p:cNvPr>
          <p:cNvSpPr txBox="1"/>
          <p:nvPr/>
        </p:nvSpPr>
        <p:spPr>
          <a:xfrm>
            <a:off x="7233079" y="661111"/>
            <a:ext cx="39709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ET Demand (option 2)</a:t>
            </a:r>
          </a:p>
        </p:txBody>
      </p:sp>
    </p:spTree>
    <p:extLst>
      <p:ext uri="{BB962C8B-B14F-4D97-AF65-F5344CB8AC3E}">
        <p14:creationId xmlns:p14="http://schemas.microsoft.com/office/powerpoint/2010/main" val="19408086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2830" y="-1317234"/>
            <a:ext cx="10982723" cy="2971801"/>
          </a:xfrm>
        </p:spPr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383D94-EA95-4C7D-8F6E-8350AE42ED2A}"/>
              </a:ext>
            </a:extLst>
          </p:cNvPr>
          <p:cNvSpPr txBox="1"/>
          <p:nvPr/>
        </p:nvSpPr>
        <p:spPr>
          <a:xfrm>
            <a:off x="445721" y="2279300"/>
            <a:ext cx="652209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Automatically distributes water for irrigation using energy/water budget and mimics different types of grower behavior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Internal demand calculation for GSFLOW, considers evolving water supply conditions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Climate change impacts on agriculture, low flows, groundwater levels, and reservoirs available through GSFLOW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Facilitates integration with MODSIM (water-operations model) to represent prior appropriations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9" name="Shape 90">
            <a:extLst>
              <a:ext uri="{FF2B5EF4-FFF2-40B4-BE49-F238E27FC236}">
                <a16:creationId xmlns:a16="http://schemas.microsoft.com/office/drawing/2014/main" id="{7B5D6B29-DD7D-4714-A48F-440EF417FCEB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221895" y="2144250"/>
            <a:ext cx="4814595" cy="3622068"/>
          </a:xfrm>
          <a:prstGeom prst="rect">
            <a:avLst/>
          </a:prstGeom>
          <a:noFill/>
          <a:ln>
            <a:noFill/>
          </a:ln>
          <a:effectLst>
            <a:outerShdw blurRad="457200" dist="101600" dir="2700000" sx="104000" sy="104000" algn="tl" rotWithShape="0">
              <a:srgbClr val="000000">
                <a:alpha val="7137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325636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80539" y="0"/>
            <a:ext cx="10982723" cy="2971801"/>
          </a:xfrm>
        </p:spPr>
        <p:txBody>
          <a:bodyPr>
            <a:normAutofit/>
          </a:bodyPr>
          <a:lstStyle/>
          <a:p>
            <a:r>
              <a:rPr lang="en-US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3564079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1596" y="-279052"/>
            <a:ext cx="6580844" cy="2971801"/>
          </a:xfrm>
        </p:spPr>
        <p:txBody>
          <a:bodyPr>
            <a:normAutofit/>
          </a:bodyPr>
          <a:lstStyle/>
          <a:p>
            <a:r>
              <a:rPr lang="en-US" dirty="0"/>
              <a:t>AG Package Input file structure (Key words)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5587" y="80962"/>
            <a:ext cx="4610100" cy="66960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7663" y="2824714"/>
            <a:ext cx="3648075" cy="2590800"/>
          </a:xfrm>
          <a:prstGeom prst="rect">
            <a:avLst/>
          </a:prstGeom>
        </p:spPr>
      </p:pic>
      <p:cxnSp>
        <p:nvCxnSpPr>
          <p:cNvPr id="7" name="Straight Arrow Connector 6"/>
          <p:cNvCxnSpPr>
            <a:endCxn id="5" idx="1"/>
          </p:cNvCxnSpPr>
          <p:nvPr/>
        </p:nvCxnSpPr>
        <p:spPr>
          <a:xfrm flipV="1">
            <a:off x="2379216" y="4120114"/>
            <a:ext cx="898447" cy="4327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81596" y="4384043"/>
            <a:ext cx="24468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Well list can use TABFILES to change max constraint on pumping</a:t>
            </a:r>
          </a:p>
        </p:txBody>
      </p:sp>
    </p:spTree>
    <p:extLst>
      <p:ext uri="{BB962C8B-B14F-4D97-AF65-F5344CB8AC3E}">
        <p14:creationId xmlns:p14="http://schemas.microsoft.com/office/powerpoint/2010/main" val="33344292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79853" y="-1379667"/>
            <a:ext cx="10004502" cy="2971801"/>
          </a:xfrm>
        </p:spPr>
        <p:txBody>
          <a:bodyPr/>
          <a:lstStyle/>
          <a:p>
            <a:r>
              <a:rPr lang="en-US" dirty="0"/>
              <a:t>Agricultural-water use (AG) </a:t>
            </a:r>
            <a:r>
              <a:rPr lang="en-US" dirty="0">
                <a:solidFill>
                  <a:srgbClr val="FFFF00"/>
                </a:solidFill>
              </a:rPr>
              <a:t>Package</a:t>
            </a:r>
            <a:r>
              <a:rPr lang="en-US" dirty="0"/>
              <a:t> for </a:t>
            </a:r>
            <a:r>
              <a:rPr lang="en-US" dirty="0" err="1"/>
              <a:t>gsflow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18326" y="2176664"/>
            <a:ext cx="356300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Need to represent agriculture in regional water resources assessments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Hydrology informs agricultural studies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D561290E-33E9-424C-B45D-4EA193E782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04" t="8000" r="28423" b="2750"/>
          <a:stretch/>
        </p:blipFill>
        <p:spPr bwMode="auto">
          <a:xfrm>
            <a:off x="8114524" y="1771067"/>
            <a:ext cx="3901790" cy="488552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DDAC694-82F9-4D3B-A3E5-DBC3433BB8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6099" y="2308830"/>
            <a:ext cx="3368894" cy="1905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A04F650-BB90-4660-8C20-513CB7EA5B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6099" y="4571481"/>
            <a:ext cx="3352800" cy="1905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CDA3C50-9081-4852-8A0A-E246924ED654}"/>
              </a:ext>
            </a:extLst>
          </p:cNvPr>
          <p:cNvSpPr txBox="1"/>
          <p:nvPr/>
        </p:nvSpPr>
        <p:spPr>
          <a:xfrm>
            <a:off x="5682104" y="4069490"/>
            <a:ext cx="4138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+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071501-3151-4E4A-ADEC-84F8B15D810F}"/>
              </a:ext>
            </a:extLst>
          </p:cNvPr>
          <p:cNvSpPr txBox="1"/>
          <p:nvPr/>
        </p:nvSpPr>
        <p:spPr>
          <a:xfrm>
            <a:off x="4199621" y="4202149"/>
            <a:ext cx="2440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Conjunctive        use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820B8AE-D83E-48D5-8C5F-D6BA59B75394}"/>
              </a:ext>
            </a:extLst>
          </p:cNvPr>
          <p:cNvSpPr txBox="1"/>
          <p:nvPr/>
        </p:nvSpPr>
        <p:spPr>
          <a:xfrm>
            <a:off x="6092148" y="3540647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GW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F44F66E-FFC7-4D1E-B9E3-E818BBA57873}"/>
              </a:ext>
            </a:extLst>
          </p:cNvPr>
          <p:cNvSpPr txBox="1"/>
          <p:nvPr/>
        </p:nvSpPr>
        <p:spPr>
          <a:xfrm>
            <a:off x="6135428" y="4863651"/>
            <a:ext cx="5212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SW</a:t>
            </a:r>
          </a:p>
        </p:txBody>
      </p:sp>
    </p:spTree>
    <p:extLst>
      <p:ext uri="{BB962C8B-B14F-4D97-AF65-F5344CB8AC3E}">
        <p14:creationId xmlns:p14="http://schemas.microsoft.com/office/powerpoint/2010/main" val="23537758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3749" y="-393443"/>
            <a:ext cx="10004502" cy="2971801"/>
          </a:xfrm>
        </p:spPr>
        <p:txBody>
          <a:bodyPr/>
          <a:lstStyle/>
          <a:p>
            <a:r>
              <a:rPr lang="en-US" dirty="0"/>
              <a:t>Agricultural-water use—at the intersection of supply and demand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05974" y="3290740"/>
            <a:ext cx="499087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FF00"/>
                </a:solidFill>
              </a:rPr>
              <a:t>Demand estimated using land use, climate, and ET deficit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FF00"/>
                </a:solidFill>
              </a:rPr>
              <a:t>Hydrology model simulates water supply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FF00"/>
                </a:solidFill>
              </a:rPr>
              <a:t>Competition among different water sectors (ag., muni, res., indus.), or shifts in land use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8B068A-3EC3-4169-ABD9-CE73C4598B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457840"/>
            <a:ext cx="5490026" cy="364360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2209049-057B-4C5D-98CD-04FB33691BA2}"/>
              </a:ext>
            </a:extLst>
          </p:cNvPr>
          <p:cNvSpPr/>
          <p:nvPr/>
        </p:nvSpPr>
        <p:spPr>
          <a:xfrm rot="1011059">
            <a:off x="6528970" y="4197610"/>
            <a:ext cx="5416869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Energy      Demand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E25D150-2FE2-433E-8EBF-82CB9C0FDC68}"/>
              </a:ext>
            </a:extLst>
          </p:cNvPr>
          <p:cNvSpPr/>
          <p:nvPr/>
        </p:nvSpPr>
        <p:spPr>
          <a:xfrm rot="19272184">
            <a:off x="7042929" y="4092539"/>
            <a:ext cx="380264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Water Supply</a:t>
            </a:r>
          </a:p>
        </p:txBody>
      </p:sp>
    </p:spTree>
    <p:extLst>
      <p:ext uri="{BB962C8B-B14F-4D97-AF65-F5344CB8AC3E}">
        <p14:creationId xmlns:p14="http://schemas.microsoft.com/office/powerpoint/2010/main" val="1714423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Arrow: Down 82">
            <a:extLst>
              <a:ext uri="{FF2B5EF4-FFF2-40B4-BE49-F238E27FC236}">
                <a16:creationId xmlns:a16="http://schemas.microsoft.com/office/drawing/2014/main" id="{D5E66EB8-EAB0-4D40-9DC9-40BF9835A1E2}"/>
              </a:ext>
            </a:extLst>
          </p:cNvPr>
          <p:cNvSpPr/>
          <p:nvPr/>
        </p:nvSpPr>
        <p:spPr>
          <a:xfrm rot="10800000">
            <a:off x="8223174" y="2867457"/>
            <a:ext cx="325086" cy="794156"/>
          </a:xfrm>
          <a:prstGeom prst="downArrow">
            <a:avLst/>
          </a:prstGeom>
          <a:solidFill>
            <a:schemeClr val="tx1">
              <a:lumMod val="50000"/>
            </a:schemeClr>
          </a:solidFill>
          <a:ln w="6350">
            <a:solidFill>
              <a:schemeClr val="accent1">
                <a:shade val="50000"/>
                <a:hueMod val="9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A1F5318C-C77B-4D9E-BD26-05BC53232B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6452" y="-1159330"/>
            <a:ext cx="10622919" cy="2971801"/>
          </a:xfrm>
        </p:spPr>
        <p:txBody>
          <a:bodyPr/>
          <a:lstStyle/>
          <a:p>
            <a:r>
              <a:rPr lang="en-US" dirty="0"/>
              <a:t>Energy and Soil-Water balance used to estimate </a:t>
            </a:r>
            <a:r>
              <a:rPr lang="en-US" dirty="0">
                <a:solidFill>
                  <a:srgbClr val="FFFF00"/>
                </a:solidFill>
              </a:rPr>
              <a:t>NIWR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6AD2F044-CD96-4B48-BA31-01875067EC9E}"/>
              </a:ext>
            </a:extLst>
          </p:cNvPr>
          <p:cNvSpPr/>
          <p:nvPr/>
        </p:nvSpPr>
        <p:spPr>
          <a:xfrm>
            <a:off x="264871" y="5168823"/>
            <a:ext cx="53818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>
              <a:latin typeface="+mj-lt"/>
            </a:endParaRPr>
          </a:p>
          <a:p>
            <a:r>
              <a:rPr lang="en-US" dirty="0">
                <a:solidFill>
                  <a:srgbClr val="FFFF00"/>
                </a:solidFill>
                <a:latin typeface="+mj-lt"/>
              </a:rPr>
              <a:t>--Irrigation processes happen automatically in GSFLOW/MODFLOW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273E934-09D2-4F5A-B5B4-27111EE1E48F}"/>
              </a:ext>
            </a:extLst>
          </p:cNvPr>
          <p:cNvSpPr txBox="1"/>
          <p:nvPr/>
        </p:nvSpPr>
        <p:spPr>
          <a:xfrm>
            <a:off x="565616" y="2306501"/>
            <a:ext cx="455870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Irrigation demand evolves in time due to climate and water supply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Irrigation demands are unique for each system and there are never good estimates of water use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Estimating irrigation demands with GSFLOW provides unique capability</a:t>
            </a:r>
          </a:p>
          <a:p>
            <a:endParaRPr lang="en-US" dirty="0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4FC25B47-1F40-40E0-BB35-A4634904E5A0}"/>
              </a:ext>
            </a:extLst>
          </p:cNvPr>
          <p:cNvSpPr/>
          <p:nvPr/>
        </p:nvSpPr>
        <p:spPr>
          <a:xfrm>
            <a:off x="6801342" y="4306540"/>
            <a:ext cx="3869858" cy="1236385"/>
          </a:xfrm>
          <a:custGeom>
            <a:avLst/>
            <a:gdLst>
              <a:gd name="connsiteX0" fmla="*/ 0 w 3859824"/>
              <a:gd name="connsiteY0" fmla="*/ 0 h 2031023"/>
              <a:gd name="connsiteX1" fmla="*/ 263770 w 3859824"/>
              <a:gd name="connsiteY1" fmla="*/ 35169 h 2031023"/>
              <a:gd name="connsiteX2" fmla="*/ 1107831 w 3859824"/>
              <a:gd name="connsiteY2" fmla="*/ 105508 h 2031023"/>
              <a:gd name="connsiteX3" fmla="*/ 1811216 w 3859824"/>
              <a:gd name="connsiteY3" fmla="*/ 149469 h 2031023"/>
              <a:gd name="connsiteX4" fmla="*/ 2382716 w 3859824"/>
              <a:gd name="connsiteY4" fmla="*/ 202223 h 2031023"/>
              <a:gd name="connsiteX5" fmla="*/ 2927839 w 3859824"/>
              <a:gd name="connsiteY5" fmla="*/ 237392 h 2031023"/>
              <a:gd name="connsiteX6" fmla="*/ 3859824 w 3859824"/>
              <a:gd name="connsiteY6" fmla="*/ 237392 h 2031023"/>
              <a:gd name="connsiteX7" fmla="*/ 3851031 w 3859824"/>
              <a:gd name="connsiteY7" fmla="*/ 2022231 h 2031023"/>
              <a:gd name="connsiteX8" fmla="*/ 0 w 3859824"/>
              <a:gd name="connsiteY8" fmla="*/ 2031023 h 2031023"/>
              <a:gd name="connsiteX9" fmla="*/ 0 w 3859824"/>
              <a:gd name="connsiteY9" fmla="*/ 0 h 2031023"/>
              <a:gd name="connsiteX0" fmla="*/ 0 w 3868616"/>
              <a:gd name="connsiteY0" fmla="*/ 0 h 2263699"/>
              <a:gd name="connsiteX1" fmla="*/ 263770 w 3868616"/>
              <a:gd name="connsiteY1" fmla="*/ 35169 h 2263699"/>
              <a:gd name="connsiteX2" fmla="*/ 1107831 w 3868616"/>
              <a:gd name="connsiteY2" fmla="*/ 105508 h 2263699"/>
              <a:gd name="connsiteX3" fmla="*/ 1811216 w 3868616"/>
              <a:gd name="connsiteY3" fmla="*/ 149469 h 2263699"/>
              <a:gd name="connsiteX4" fmla="*/ 2382716 w 3868616"/>
              <a:gd name="connsiteY4" fmla="*/ 202223 h 2263699"/>
              <a:gd name="connsiteX5" fmla="*/ 2927839 w 3868616"/>
              <a:gd name="connsiteY5" fmla="*/ 237392 h 2263699"/>
              <a:gd name="connsiteX6" fmla="*/ 3859824 w 3868616"/>
              <a:gd name="connsiteY6" fmla="*/ 237392 h 2263699"/>
              <a:gd name="connsiteX7" fmla="*/ 3868616 w 3868616"/>
              <a:gd name="connsiteY7" fmla="*/ 2263699 h 2263699"/>
              <a:gd name="connsiteX8" fmla="*/ 0 w 3868616"/>
              <a:gd name="connsiteY8" fmla="*/ 2031023 h 2263699"/>
              <a:gd name="connsiteX9" fmla="*/ 0 w 3868616"/>
              <a:gd name="connsiteY9" fmla="*/ 0 h 2263699"/>
              <a:gd name="connsiteX0" fmla="*/ 0 w 3869858"/>
              <a:gd name="connsiteY0" fmla="*/ 0 h 2263699"/>
              <a:gd name="connsiteX1" fmla="*/ 263770 w 3869858"/>
              <a:gd name="connsiteY1" fmla="*/ 35169 h 2263699"/>
              <a:gd name="connsiteX2" fmla="*/ 1107831 w 3869858"/>
              <a:gd name="connsiteY2" fmla="*/ 105508 h 2263699"/>
              <a:gd name="connsiteX3" fmla="*/ 1811216 w 3869858"/>
              <a:gd name="connsiteY3" fmla="*/ 149469 h 2263699"/>
              <a:gd name="connsiteX4" fmla="*/ 2382716 w 3869858"/>
              <a:gd name="connsiteY4" fmla="*/ 202223 h 2263699"/>
              <a:gd name="connsiteX5" fmla="*/ 2927839 w 3869858"/>
              <a:gd name="connsiteY5" fmla="*/ 237392 h 2263699"/>
              <a:gd name="connsiteX6" fmla="*/ 3869061 w 3869858"/>
              <a:gd name="connsiteY6" fmla="*/ 474145 h 2263699"/>
              <a:gd name="connsiteX7" fmla="*/ 3868616 w 3869858"/>
              <a:gd name="connsiteY7" fmla="*/ 2263699 h 2263699"/>
              <a:gd name="connsiteX8" fmla="*/ 0 w 3869858"/>
              <a:gd name="connsiteY8" fmla="*/ 2031023 h 2263699"/>
              <a:gd name="connsiteX9" fmla="*/ 0 w 3869858"/>
              <a:gd name="connsiteY9" fmla="*/ 0 h 2263699"/>
              <a:gd name="connsiteX0" fmla="*/ 0 w 3869858"/>
              <a:gd name="connsiteY0" fmla="*/ 0 h 2263699"/>
              <a:gd name="connsiteX1" fmla="*/ 263770 w 3869858"/>
              <a:gd name="connsiteY1" fmla="*/ 35169 h 2263699"/>
              <a:gd name="connsiteX2" fmla="*/ 1107831 w 3869858"/>
              <a:gd name="connsiteY2" fmla="*/ 105508 h 2263699"/>
              <a:gd name="connsiteX3" fmla="*/ 1811216 w 3869858"/>
              <a:gd name="connsiteY3" fmla="*/ 149469 h 2263699"/>
              <a:gd name="connsiteX4" fmla="*/ 2382716 w 3869858"/>
              <a:gd name="connsiteY4" fmla="*/ 202223 h 2263699"/>
              <a:gd name="connsiteX5" fmla="*/ 2927839 w 3869858"/>
              <a:gd name="connsiteY5" fmla="*/ 237392 h 2263699"/>
              <a:gd name="connsiteX6" fmla="*/ 3869061 w 3869858"/>
              <a:gd name="connsiteY6" fmla="*/ 474145 h 2263699"/>
              <a:gd name="connsiteX7" fmla="*/ 3868616 w 3869858"/>
              <a:gd name="connsiteY7" fmla="*/ 2263699 h 2263699"/>
              <a:gd name="connsiteX8" fmla="*/ 0 w 3869858"/>
              <a:gd name="connsiteY8" fmla="*/ 2031023 h 2263699"/>
              <a:gd name="connsiteX9" fmla="*/ 0 w 3869858"/>
              <a:gd name="connsiteY9" fmla="*/ 0 h 2263699"/>
              <a:gd name="connsiteX0" fmla="*/ 0 w 3869858"/>
              <a:gd name="connsiteY0" fmla="*/ 0 h 2263699"/>
              <a:gd name="connsiteX1" fmla="*/ 263770 w 3869858"/>
              <a:gd name="connsiteY1" fmla="*/ 35169 h 2263699"/>
              <a:gd name="connsiteX2" fmla="*/ 1107831 w 3869858"/>
              <a:gd name="connsiteY2" fmla="*/ 105508 h 2263699"/>
              <a:gd name="connsiteX3" fmla="*/ 1811216 w 3869858"/>
              <a:gd name="connsiteY3" fmla="*/ 149469 h 2263699"/>
              <a:gd name="connsiteX4" fmla="*/ 2382716 w 3869858"/>
              <a:gd name="connsiteY4" fmla="*/ 202223 h 2263699"/>
              <a:gd name="connsiteX5" fmla="*/ 2918602 w 3869858"/>
              <a:gd name="connsiteY5" fmla="*/ 474145 h 2263699"/>
              <a:gd name="connsiteX6" fmla="*/ 3869061 w 3869858"/>
              <a:gd name="connsiteY6" fmla="*/ 474145 h 2263699"/>
              <a:gd name="connsiteX7" fmla="*/ 3868616 w 3869858"/>
              <a:gd name="connsiteY7" fmla="*/ 2263699 h 2263699"/>
              <a:gd name="connsiteX8" fmla="*/ 0 w 3869858"/>
              <a:gd name="connsiteY8" fmla="*/ 2031023 h 2263699"/>
              <a:gd name="connsiteX9" fmla="*/ 0 w 3869858"/>
              <a:gd name="connsiteY9" fmla="*/ 0 h 2263699"/>
              <a:gd name="connsiteX0" fmla="*/ 0 w 3869858"/>
              <a:gd name="connsiteY0" fmla="*/ 0 h 2263699"/>
              <a:gd name="connsiteX1" fmla="*/ 263770 w 3869858"/>
              <a:gd name="connsiteY1" fmla="*/ 35169 h 2263699"/>
              <a:gd name="connsiteX2" fmla="*/ 1107831 w 3869858"/>
              <a:gd name="connsiteY2" fmla="*/ 105508 h 2263699"/>
              <a:gd name="connsiteX3" fmla="*/ 1811216 w 3869858"/>
              <a:gd name="connsiteY3" fmla="*/ 149469 h 2263699"/>
              <a:gd name="connsiteX4" fmla="*/ 2336534 w 3869858"/>
              <a:gd name="connsiteY4" fmla="*/ 371331 h 2263699"/>
              <a:gd name="connsiteX5" fmla="*/ 2918602 w 3869858"/>
              <a:gd name="connsiteY5" fmla="*/ 474145 h 2263699"/>
              <a:gd name="connsiteX6" fmla="*/ 3869061 w 3869858"/>
              <a:gd name="connsiteY6" fmla="*/ 474145 h 2263699"/>
              <a:gd name="connsiteX7" fmla="*/ 3868616 w 3869858"/>
              <a:gd name="connsiteY7" fmla="*/ 2263699 h 2263699"/>
              <a:gd name="connsiteX8" fmla="*/ 0 w 3869858"/>
              <a:gd name="connsiteY8" fmla="*/ 2031023 h 2263699"/>
              <a:gd name="connsiteX9" fmla="*/ 0 w 3869858"/>
              <a:gd name="connsiteY9" fmla="*/ 0 h 2263699"/>
              <a:gd name="connsiteX0" fmla="*/ 0 w 3869858"/>
              <a:gd name="connsiteY0" fmla="*/ 0 h 2263699"/>
              <a:gd name="connsiteX1" fmla="*/ 263770 w 3869858"/>
              <a:gd name="connsiteY1" fmla="*/ 35169 h 2263699"/>
              <a:gd name="connsiteX2" fmla="*/ 1107831 w 3869858"/>
              <a:gd name="connsiteY2" fmla="*/ 105508 h 2263699"/>
              <a:gd name="connsiteX3" fmla="*/ 1811216 w 3869858"/>
              <a:gd name="connsiteY3" fmla="*/ 234024 h 2263699"/>
              <a:gd name="connsiteX4" fmla="*/ 2336534 w 3869858"/>
              <a:gd name="connsiteY4" fmla="*/ 371331 h 2263699"/>
              <a:gd name="connsiteX5" fmla="*/ 2918602 w 3869858"/>
              <a:gd name="connsiteY5" fmla="*/ 474145 h 2263699"/>
              <a:gd name="connsiteX6" fmla="*/ 3869061 w 3869858"/>
              <a:gd name="connsiteY6" fmla="*/ 474145 h 2263699"/>
              <a:gd name="connsiteX7" fmla="*/ 3868616 w 3869858"/>
              <a:gd name="connsiteY7" fmla="*/ 2263699 h 2263699"/>
              <a:gd name="connsiteX8" fmla="*/ 0 w 3869858"/>
              <a:gd name="connsiteY8" fmla="*/ 2031023 h 2263699"/>
              <a:gd name="connsiteX9" fmla="*/ 0 w 3869858"/>
              <a:gd name="connsiteY9" fmla="*/ 0 h 2263699"/>
              <a:gd name="connsiteX0" fmla="*/ 0 w 3869858"/>
              <a:gd name="connsiteY0" fmla="*/ 0 h 2263699"/>
              <a:gd name="connsiteX1" fmla="*/ 263770 w 3869858"/>
              <a:gd name="connsiteY1" fmla="*/ 35169 h 2263699"/>
              <a:gd name="connsiteX2" fmla="*/ 1107831 w 3869858"/>
              <a:gd name="connsiteY2" fmla="*/ 105508 h 2263699"/>
              <a:gd name="connsiteX3" fmla="*/ 1811216 w 3869858"/>
              <a:gd name="connsiteY3" fmla="*/ 234024 h 2263699"/>
              <a:gd name="connsiteX4" fmla="*/ 2336534 w 3869858"/>
              <a:gd name="connsiteY4" fmla="*/ 371331 h 2263699"/>
              <a:gd name="connsiteX5" fmla="*/ 2918602 w 3869858"/>
              <a:gd name="connsiteY5" fmla="*/ 474145 h 2263699"/>
              <a:gd name="connsiteX6" fmla="*/ 3869061 w 3869858"/>
              <a:gd name="connsiteY6" fmla="*/ 474145 h 2263699"/>
              <a:gd name="connsiteX7" fmla="*/ 3868616 w 3869858"/>
              <a:gd name="connsiteY7" fmla="*/ 2263699 h 2263699"/>
              <a:gd name="connsiteX8" fmla="*/ 2120985 w 3869858"/>
              <a:gd name="connsiteY8" fmla="*/ 2160207 h 2263699"/>
              <a:gd name="connsiteX9" fmla="*/ 0 w 3869858"/>
              <a:gd name="connsiteY9" fmla="*/ 2031023 h 2263699"/>
              <a:gd name="connsiteX10" fmla="*/ 0 w 3869858"/>
              <a:gd name="connsiteY10" fmla="*/ 0 h 2263699"/>
              <a:gd name="connsiteX0" fmla="*/ 0 w 3869858"/>
              <a:gd name="connsiteY0" fmla="*/ 0 h 2263699"/>
              <a:gd name="connsiteX1" fmla="*/ 263770 w 3869858"/>
              <a:gd name="connsiteY1" fmla="*/ 35169 h 2263699"/>
              <a:gd name="connsiteX2" fmla="*/ 1107831 w 3869858"/>
              <a:gd name="connsiteY2" fmla="*/ 105508 h 2263699"/>
              <a:gd name="connsiteX3" fmla="*/ 1811216 w 3869858"/>
              <a:gd name="connsiteY3" fmla="*/ 234024 h 2263699"/>
              <a:gd name="connsiteX4" fmla="*/ 2336534 w 3869858"/>
              <a:gd name="connsiteY4" fmla="*/ 371331 h 2263699"/>
              <a:gd name="connsiteX5" fmla="*/ 2918602 w 3869858"/>
              <a:gd name="connsiteY5" fmla="*/ 474145 h 2263699"/>
              <a:gd name="connsiteX6" fmla="*/ 3869061 w 3869858"/>
              <a:gd name="connsiteY6" fmla="*/ 474145 h 2263699"/>
              <a:gd name="connsiteX7" fmla="*/ 3868616 w 3869858"/>
              <a:gd name="connsiteY7" fmla="*/ 2263699 h 2263699"/>
              <a:gd name="connsiteX8" fmla="*/ 2047094 w 3869858"/>
              <a:gd name="connsiteY8" fmla="*/ 2160207 h 2263699"/>
              <a:gd name="connsiteX9" fmla="*/ 0 w 3869858"/>
              <a:gd name="connsiteY9" fmla="*/ 2031023 h 2263699"/>
              <a:gd name="connsiteX10" fmla="*/ 0 w 3869858"/>
              <a:gd name="connsiteY10" fmla="*/ 0 h 2263699"/>
              <a:gd name="connsiteX0" fmla="*/ 0 w 3869858"/>
              <a:gd name="connsiteY0" fmla="*/ 0 h 2263699"/>
              <a:gd name="connsiteX1" fmla="*/ 263770 w 3869858"/>
              <a:gd name="connsiteY1" fmla="*/ 35169 h 2263699"/>
              <a:gd name="connsiteX2" fmla="*/ 1107831 w 3869858"/>
              <a:gd name="connsiteY2" fmla="*/ 105508 h 2263699"/>
              <a:gd name="connsiteX3" fmla="*/ 1811216 w 3869858"/>
              <a:gd name="connsiteY3" fmla="*/ 234024 h 2263699"/>
              <a:gd name="connsiteX4" fmla="*/ 2336534 w 3869858"/>
              <a:gd name="connsiteY4" fmla="*/ 371331 h 2263699"/>
              <a:gd name="connsiteX5" fmla="*/ 2918602 w 3869858"/>
              <a:gd name="connsiteY5" fmla="*/ 474145 h 2263699"/>
              <a:gd name="connsiteX6" fmla="*/ 3869061 w 3869858"/>
              <a:gd name="connsiteY6" fmla="*/ 474145 h 2263699"/>
              <a:gd name="connsiteX7" fmla="*/ 3868616 w 3869858"/>
              <a:gd name="connsiteY7" fmla="*/ 2263699 h 2263699"/>
              <a:gd name="connsiteX8" fmla="*/ 2047094 w 3869858"/>
              <a:gd name="connsiteY8" fmla="*/ 2160207 h 2263699"/>
              <a:gd name="connsiteX9" fmla="*/ 1622222 w 3869858"/>
              <a:gd name="connsiteY9" fmla="*/ 2092565 h 2263699"/>
              <a:gd name="connsiteX10" fmla="*/ 0 w 3869858"/>
              <a:gd name="connsiteY10" fmla="*/ 2031023 h 2263699"/>
              <a:gd name="connsiteX11" fmla="*/ 0 w 3869858"/>
              <a:gd name="connsiteY11" fmla="*/ 0 h 2263699"/>
              <a:gd name="connsiteX0" fmla="*/ 0 w 3869858"/>
              <a:gd name="connsiteY0" fmla="*/ 0 h 2263699"/>
              <a:gd name="connsiteX1" fmla="*/ 263770 w 3869858"/>
              <a:gd name="connsiteY1" fmla="*/ 35169 h 2263699"/>
              <a:gd name="connsiteX2" fmla="*/ 1107831 w 3869858"/>
              <a:gd name="connsiteY2" fmla="*/ 105508 h 2263699"/>
              <a:gd name="connsiteX3" fmla="*/ 1811216 w 3869858"/>
              <a:gd name="connsiteY3" fmla="*/ 234024 h 2263699"/>
              <a:gd name="connsiteX4" fmla="*/ 2336534 w 3869858"/>
              <a:gd name="connsiteY4" fmla="*/ 371331 h 2263699"/>
              <a:gd name="connsiteX5" fmla="*/ 2918602 w 3869858"/>
              <a:gd name="connsiteY5" fmla="*/ 474145 h 2263699"/>
              <a:gd name="connsiteX6" fmla="*/ 3869061 w 3869858"/>
              <a:gd name="connsiteY6" fmla="*/ 474145 h 2263699"/>
              <a:gd name="connsiteX7" fmla="*/ 3868616 w 3869858"/>
              <a:gd name="connsiteY7" fmla="*/ 2263699 h 2263699"/>
              <a:gd name="connsiteX8" fmla="*/ 2047094 w 3869858"/>
              <a:gd name="connsiteY8" fmla="*/ 2160207 h 2263699"/>
              <a:gd name="connsiteX9" fmla="*/ 1612986 w 3869858"/>
              <a:gd name="connsiteY9" fmla="*/ 2210940 h 2263699"/>
              <a:gd name="connsiteX10" fmla="*/ 0 w 3869858"/>
              <a:gd name="connsiteY10" fmla="*/ 2031023 h 2263699"/>
              <a:gd name="connsiteX11" fmla="*/ 0 w 3869858"/>
              <a:gd name="connsiteY11" fmla="*/ 0 h 2263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69858" h="2263699">
                <a:moveTo>
                  <a:pt x="0" y="0"/>
                </a:moveTo>
                <a:lnTo>
                  <a:pt x="263770" y="35169"/>
                </a:lnTo>
                <a:lnTo>
                  <a:pt x="1107831" y="105508"/>
                </a:lnTo>
                <a:lnTo>
                  <a:pt x="1811216" y="234024"/>
                </a:lnTo>
                <a:lnTo>
                  <a:pt x="2336534" y="371331"/>
                </a:lnTo>
                <a:lnTo>
                  <a:pt x="2918602" y="474145"/>
                </a:lnTo>
                <a:cubicBezTo>
                  <a:pt x="3232343" y="553063"/>
                  <a:pt x="3536847" y="445960"/>
                  <a:pt x="3869061" y="474145"/>
                </a:cubicBezTo>
                <a:cubicBezTo>
                  <a:pt x="3871992" y="1149581"/>
                  <a:pt x="3865685" y="1588263"/>
                  <a:pt x="3868616" y="2263699"/>
                </a:cubicBezTo>
                <a:lnTo>
                  <a:pt x="2047094" y="2160207"/>
                </a:lnTo>
                <a:lnTo>
                  <a:pt x="1612986" y="2210940"/>
                </a:lnTo>
                <a:lnTo>
                  <a:pt x="0" y="2031023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bg1"/>
              </a:gs>
              <a:gs pos="85000">
                <a:schemeClr val="accent1">
                  <a:tint val="44500"/>
                  <a:satMod val="160000"/>
                  <a:alpha val="52000"/>
                </a:schemeClr>
              </a:gs>
              <a:gs pos="99000">
                <a:schemeClr val="tx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Arrow: Down 3">
            <a:extLst>
              <a:ext uri="{FF2B5EF4-FFF2-40B4-BE49-F238E27FC236}">
                <a16:creationId xmlns:a16="http://schemas.microsoft.com/office/drawing/2014/main" id="{A6E8BC53-76D4-4C10-8AFB-A2C50F9F6EB4}"/>
              </a:ext>
            </a:extLst>
          </p:cNvPr>
          <p:cNvSpPr/>
          <p:nvPr/>
        </p:nvSpPr>
        <p:spPr>
          <a:xfrm>
            <a:off x="9938328" y="2789382"/>
            <a:ext cx="325086" cy="1339273"/>
          </a:xfrm>
          <a:prstGeom prst="downArrow">
            <a:avLst/>
          </a:prstGeom>
          <a:solidFill>
            <a:schemeClr val="tx1">
              <a:lumMod val="50000"/>
            </a:schemeClr>
          </a:solidFill>
          <a:ln w="6350">
            <a:solidFill>
              <a:schemeClr val="accent1">
                <a:shade val="50000"/>
                <a:hueMod val="9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4461EDAF-E052-4226-95C2-834BAA1CC2E7}"/>
              </a:ext>
            </a:extLst>
          </p:cNvPr>
          <p:cNvSpPr/>
          <p:nvPr/>
        </p:nvSpPr>
        <p:spPr>
          <a:xfrm>
            <a:off x="10508657" y="3096577"/>
            <a:ext cx="325086" cy="794156"/>
          </a:xfrm>
          <a:prstGeom prst="downArrow">
            <a:avLst/>
          </a:prstGeom>
          <a:solidFill>
            <a:schemeClr val="tx1">
              <a:lumMod val="50000"/>
            </a:schemeClr>
          </a:solidFill>
          <a:ln w="6350">
            <a:solidFill>
              <a:schemeClr val="accent1">
                <a:shade val="50000"/>
                <a:hueMod val="9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90390871-79DD-4CE9-ACD8-FC7A0E2EE47D}"/>
              </a:ext>
            </a:extLst>
          </p:cNvPr>
          <p:cNvSpPr/>
          <p:nvPr/>
        </p:nvSpPr>
        <p:spPr>
          <a:xfrm rot="16200000">
            <a:off x="10308263" y="3961515"/>
            <a:ext cx="325086" cy="1003995"/>
          </a:xfrm>
          <a:prstGeom prst="downArrow">
            <a:avLst/>
          </a:prstGeom>
          <a:solidFill>
            <a:schemeClr val="tx1">
              <a:lumMod val="50000"/>
            </a:schemeClr>
          </a:solidFill>
          <a:ln w="6350">
            <a:solidFill>
              <a:schemeClr val="accent1">
                <a:shade val="50000"/>
                <a:hueMod val="9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7CA5A815-C4DB-4014-9965-2CA57BB5E4F5}"/>
              </a:ext>
            </a:extLst>
          </p:cNvPr>
          <p:cNvSpPr/>
          <p:nvPr/>
        </p:nvSpPr>
        <p:spPr>
          <a:xfrm>
            <a:off x="8333400" y="3189420"/>
            <a:ext cx="742809" cy="277912"/>
          </a:xfrm>
          <a:custGeom>
            <a:avLst/>
            <a:gdLst>
              <a:gd name="connsiteX0" fmla="*/ 736709 w 751851"/>
              <a:gd name="connsiteY0" fmla="*/ 218798 h 277912"/>
              <a:gd name="connsiteX1" fmla="*/ 718236 w 751851"/>
              <a:gd name="connsiteY1" fmla="*/ 144907 h 277912"/>
              <a:gd name="connsiteX2" fmla="*/ 551982 w 751851"/>
              <a:gd name="connsiteY2" fmla="*/ 52544 h 277912"/>
              <a:gd name="connsiteX3" fmla="*/ 376491 w 751851"/>
              <a:gd name="connsiteY3" fmla="*/ 6362 h 277912"/>
              <a:gd name="connsiteX4" fmla="*/ 219473 w 751851"/>
              <a:gd name="connsiteY4" fmla="*/ 6362 h 277912"/>
              <a:gd name="connsiteX5" fmla="*/ 90164 w 751851"/>
              <a:gd name="connsiteY5" fmla="*/ 61780 h 277912"/>
              <a:gd name="connsiteX6" fmla="*/ 34745 w 751851"/>
              <a:gd name="connsiteY6" fmla="*/ 126435 h 277912"/>
              <a:gd name="connsiteX7" fmla="*/ 7036 w 751851"/>
              <a:gd name="connsiteY7" fmla="*/ 246507 h 277912"/>
              <a:gd name="connsiteX8" fmla="*/ 16273 w 751851"/>
              <a:gd name="connsiteY8" fmla="*/ 274216 h 277912"/>
              <a:gd name="connsiteX9" fmla="*/ 173291 w 751851"/>
              <a:gd name="connsiteY9" fmla="*/ 181853 h 277912"/>
              <a:gd name="connsiteX10" fmla="*/ 321073 w 751851"/>
              <a:gd name="connsiteY10" fmla="*/ 126435 h 277912"/>
              <a:gd name="connsiteX11" fmla="*/ 385727 w 751851"/>
              <a:gd name="connsiteY11" fmla="*/ 71016 h 277912"/>
              <a:gd name="connsiteX12" fmla="*/ 542745 w 751851"/>
              <a:gd name="connsiteY12" fmla="*/ 61780 h 277912"/>
              <a:gd name="connsiteX13" fmla="*/ 736709 w 751851"/>
              <a:gd name="connsiteY13" fmla="*/ 218798 h 277912"/>
              <a:gd name="connsiteX0" fmla="*/ 736709 w 742809"/>
              <a:gd name="connsiteY0" fmla="*/ 218798 h 277912"/>
              <a:gd name="connsiteX1" fmla="*/ 681291 w 742809"/>
              <a:gd name="connsiteY1" fmla="*/ 154144 h 277912"/>
              <a:gd name="connsiteX2" fmla="*/ 551982 w 742809"/>
              <a:gd name="connsiteY2" fmla="*/ 52544 h 277912"/>
              <a:gd name="connsiteX3" fmla="*/ 376491 w 742809"/>
              <a:gd name="connsiteY3" fmla="*/ 6362 h 277912"/>
              <a:gd name="connsiteX4" fmla="*/ 219473 w 742809"/>
              <a:gd name="connsiteY4" fmla="*/ 6362 h 277912"/>
              <a:gd name="connsiteX5" fmla="*/ 90164 w 742809"/>
              <a:gd name="connsiteY5" fmla="*/ 61780 h 277912"/>
              <a:gd name="connsiteX6" fmla="*/ 34745 w 742809"/>
              <a:gd name="connsiteY6" fmla="*/ 126435 h 277912"/>
              <a:gd name="connsiteX7" fmla="*/ 7036 w 742809"/>
              <a:gd name="connsiteY7" fmla="*/ 246507 h 277912"/>
              <a:gd name="connsiteX8" fmla="*/ 16273 w 742809"/>
              <a:gd name="connsiteY8" fmla="*/ 274216 h 277912"/>
              <a:gd name="connsiteX9" fmla="*/ 173291 w 742809"/>
              <a:gd name="connsiteY9" fmla="*/ 181853 h 277912"/>
              <a:gd name="connsiteX10" fmla="*/ 321073 w 742809"/>
              <a:gd name="connsiteY10" fmla="*/ 126435 h 277912"/>
              <a:gd name="connsiteX11" fmla="*/ 385727 w 742809"/>
              <a:gd name="connsiteY11" fmla="*/ 71016 h 277912"/>
              <a:gd name="connsiteX12" fmla="*/ 542745 w 742809"/>
              <a:gd name="connsiteY12" fmla="*/ 61780 h 277912"/>
              <a:gd name="connsiteX13" fmla="*/ 736709 w 742809"/>
              <a:gd name="connsiteY13" fmla="*/ 218798 h 277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742809" h="277912">
                <a:moveTo>
                  <a:pt x="736709" y="218798"/>
                </a:moveTo>
                <a:cubicBezTo>
                  <a:pt x="759800" y="234192"/>
                  <a:pt x="712079" y="181853"/>
                  <a:pt x="681291" y="154144"/>
                </a:cubicBezTo>
                <a:cubicBezTo>
                  <a:pt x="650503" y="126435"/>
                  <a:pt x="602782" y="77174"/>
                  <a:pt x="551982" y="52544"/>
                </a:cubicBezTo>
                <a:cubicBezTo>
                  <a:pt x="501182" y="27914"/>
                  <a:pt x="431909" y="14059"/>
                  <a:pt x="376491" y="6362"/>
                </a:cubicBezTo>
                <a:cubicBezTo>
                  <a:pt x="321073" y="-1335"/>
                  <a:pt x="267194" y="-2874"/>
                  <a:pt x="219473" y="6362"/>
                </a:cubicBezTo>
                <a:cubicBezTo>
                  <a:pt x="171752" y="15598"/>
                  <a:pt x="120952" y="41768"/>
                  <a:pt x="90164" y="61780"/>
                </a:cubicBezTo>
                <a:cubicBezTo>
                  <a:pt x="59376" y="81792"/>
                  <a:pt x="48600" y="95647"/>
                  <a:pt x="34745" y="126435"/>
                </a:cubicBezTo>
                <a:cubicBezTo>
                  <a:pt x="20890" y="157223"/>
                  <a:pt x="10115" y="221877"/>
                  <a:pt x="7036" y="246507"/>
                </a:cubicBezTo>
                <a:cubicBezTo>
                  <a:pt x="3957" y="271137"/>
                  <a:pt x="-11436" y="284992"/>
                  <a:pt x="16273" y="274216"/>
                </a:cubicBezTo>
                <a:cubicBezTo>
                  <a:pt x="43982" y="263440"/>
                  <a:pt x="122491" y="206483"/>
                  <a:pt x="173291" y="181853"/>
                </a:cubicBezTo>
                <a:cubicBezTo>
                  <a:pt x="224091" y="157223"/>
                  <a:pt x="285667" y="144908"/>
                  <a:pt x="321073" y="126435"/>
                </a:cubicBezTo>
                <a:cubicBezTo>
                  <a:pt x="356479" y="107962"/>
                  <a:pt x="348782" y="81792"/>
                  <a:pt x="385727" y="71016"/>
                </a:cubicBezTo>
                <a:cubicBezTo>
                  <a:pt x="422672" y="60240"/>
                  <a:pt x="479630" y="37150"/>
                  <a:pt x="542745" y="61780"/>
                </a:cubicBezTo>
                <a:cubicBezTo>
                  <a:pt x="605860" y="86410"/>
                  <a:pt x="713618" y="203404"/>
                  <a:pt x="736709" y="218798"/>
                </a:cubicBezTo>
                <a:close/>
              </a:path>
            </a:pathLst>
          </a:custGeom>
          <a:gradFill>
            <a:gsLst>
              <a:gs pos="0">
                <a:schemeClr val="tx1">
                  <a:lumMod val="75000"/>
                </a:schemeClr>
              </a:gs>
              <a:gs pos="100000">
                <a:schemeClr val="bg1"/>
              </a:gs>
            </a:gsLst>
          </a:gra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7CCA71E-05B5-482A-89BE-FEC697BBB8FA}"/>
              </a:ext>
            </a:extLst>
          </p:cNvPr>
          <p:cNvSpPr/>
          <p:nvPr/>
        </p:nvSpPr>
        <p:spPr>
          <a:xfrm>
            <a:off x="8995932" y="3583359"/>
            <a:ext cx="798717" cy="554532"/>
          </a:xfrm>
          <a:custGeom>
            <a:avLst/>
            <a:gdLst>
              <a:gd name="connsiteX0" fmla="*/ 3625 w 802056"/>
              <a:gd name="connsiteY0" fmla="*/ 554532 h 555399"/>
              <a:gd name="connsiteX1" fmla="*/ 86752 w 802056"/>
              <a:gd name="connsiteY1" fmla="*/ 258968 h 555399"/>
              <a:gd name="connsiteX2" fmla="*/ 216062 w 802056"/>
              <a:gd name="connsiteY2" fmla="*/ 92714 h 555399"/>
              <a:gd name="connsiteX3" fmla="*/ 354607 w 802056"/>
              <a:gd name="connsiteY3" fmla="*/ 18823 h 555399"/>
              <a:gd name="connsiteX4" fmla="*/ 576280 w 802056"/>
              <a:gd name="connsiteY4" fmla="*/ 9586 h 555399"/>
              <a:gd name="connsiteX5" fmla="*/ 742534 w 802056"/>
              <a:gd name="connsiteY5" fmla="*/ 138896 h 555399"/>
              <a:gd name="connsiteX6" fmla="*/ 797952 w 802056"/>
              <a:gd name="connsiteY6" fmla="*/ 379041 h 555399"/>
              <a:gd name="connsiteX7" fmla="*/ 797952 w 802056"/>
              <a:gd name="connsiteY7" fmla="*/ 462168 h 555399"/>
              <a:gd name="connsiteX8" fmla="*/ 779480 w 802056"/>
              <a:gd name="connsiteY8" fmla="*/ 462168 h 555399"/>
              <a:gd name="connsiteX9" fmla="*/ 705589 w 802056"/>
              <a:gd name="connsiteY9" fmla="*/ 342096 h 555399"/>
              <a:gd name="connsiteX10" fmla="*/ 548571 w 802056"/>
              <a:gd name="connsiteY10" fmla="*/ 249732 h 555399"/>
              <a:gd name="connsiteX11" fmla="*/ 493152 w 802056"/>
              <a:gd name="connsiteY11" fmla="*/ 157368 h 555399"/>
              <a:gd name="connsiteX12" fmla="*/ 373080 w 802056"/>
              <a:gd name="connsiteY12" fmla="*/ 166605 h 555399"/>
              <a:gd name="connsiteX13" fmla="*/ 243771 w 802056"/>
              <a:gd name="connsiteY13" fmla="*/ 148132 h 555399"/>
              <a:gd name="connsiteX14" fmla="*/ 206825 w 802056"/>
              <a:gd name="connsiteY14" fmla="*/ 157368 h 555399"/>
              <a:gd name="connsiteX15" fmla="*/ 3625 w 802056"/>
              <a:gd name="connsiteY15" fmla="*/ 554532 h 555399"/>
              <a:gd name="connsiteX0" fmla="*/ 286 w 798717"/>
              <a:gd name="connsiteY0" fmla="*/ 554532 h 554532"/>
              <a:gd name="connsiteX1" fmla="*/ 83413 w 798717"/>
              <a:gd name="connsiteY1" fmla="*/ 258968 h 554532"/>
              <a:gd name="connsiteX2" fmla="*/ 212723 w 798717"/>
              <a:gd name="connsiteY2" fmla="*/ 92714 h 554532"/>
              <a:gd name="connsiteX3" fmla="*/ 351268 w 798717"/>
              <a:gd name="connsiteY3" fmla="*/ 18823 h 554532"/>
              <a:gd name="connsiteX4" fmla="*/ 572941 w 798717"/>
              <a:gd name="connsiteY4" fmla="*/ 9586 h 554532"/>
              <a:gd name="connsiteX5" fmla="*/ 739195 w 798717"/>
              <a:gd name="connsiteY5" fmla="*/ 138896 h 554532"/>
              <a:gd name="connsiteX6" fmla="*/ 794613 w 798717"/>
              <a:gd name="connsiteY6" fmla="*/ 379041 h 554532"/>
              <a:gd name="connsiteX7" fmla="*/ 794613 w 798717"/>
              <a:gd name="connsiteY7" fmla="*/ 462168 h 554532"/>
              <a:gd name="connsiteX8" fmla="*/ 776141 w 798717"/>
              <a:gd name="connsiteY8" fmla="*/ 462168 h 554532"/>
              <a:gd name="connsiteX9" fmla="*/ 702250 w 798717"/>
              <a:gd name="connsiteY9" fmla="*/ 342096 h 554532"/>
              <a:gd name="connsiteX10" fmla="*/ 545232 w 798717"/>
              <a:gd name="connsiteY10" fmla="*/ 249732 h 554532"/>
              <a:gd name="connsiteX11" fmla="*/ 489813 w 798717"/>
              <a:gd name="connsiteY11" fmla="*/ 157368 h 554532"/>
              <a:gd name="connsiteX12" fmla="*/ 369741 w 798717"/>
              <a:gd name="connsiteY12" fmla="*/ 166605 h 554532"/>
              <a:gd name="connsiteX13" fmla="*/ 240432 w 798717"/>
              <a:gd name="connsiteY13" fmla="*/ 148132 h 554532"/>
              <a:gd name="connsiteX14" fmla="*/ 111122 w 798717"/>
              <a:gd name="connsiteY14" fmla="*/ 258968 h 554532"/>
              <a:gd name="connsiteX15" fmla="*/ 286 w 798717"/>
              <a:gd name="connsiteY15" fmla="*/ 554532 h 554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98717" h="554532">
                <a:moveTo>
                  <a:pt x="286" y="554532"/>
                </a:moveTo>
                <a:cubicBezTo>
                  <a:pt x="-4332" y="554532"/>
                  <a:pt x="48007" y="335938"/>
                  <a:pt x="83413" y="258968"/>
                </a:cubicBezTo>
                <a:cubicBezTo>
                  <a:pt x="118819" y="181998"/>
                  <a:pt x="168081" y="132738"/>
                  <a:pt x="212723" y="92714"/>
                </a:cubicBezTo>
                <a:cubicBezTo>
                  <a:pt x="257365" y="52690"/>
                  <a:pt x="291232" y="32678"/>
                  <a:pt x="351268" y="18823"/>
                </a:cubicBezTo>
                <a:cubicBezTo>
                  <a:pt x="411304" y="4968"/>
                  <a:pt x="508287" y="-10426"/>
                  <a:pt x="572941" y="9586"/>
                </a:cubicBezTo>
                <a:cubicBezTo>
                  <a:pt x="637595" y="29598"/>
                  <a:pt x="702250" y="77320"/>
                  <a:pt x="739195" y="138896"/>
                </a:cubicBezTo>
                <a:cubicBezTo>
                  <a:pt x="776140" y="200472"/>
                  <a:pt x="785377" y="325162"/>
                  <a:pt x="794613" y="379041"/>
                </a:cubicBezTo>
                <a:cubicBezTo>
                  <a:pt x="803849" y="432920"/>
                  <a:pt x="794613" y="462168"/>
                  <a:pt x="794613" y="462168"/>
                </a:cubicBezTo>
                <a:cubicBezTo>
                  <a:pt x="791534" y="476022"/>
                  <a:pt x="791535" y="482180"/>
                  <a:pt x="776141" y="462168"/>
                </a:cubicBezTo>
                <a:cubicBezTo>
                  <a:pt x="760747" y="442156"/>
                  <a:pt x="740735" y="377502"/>
                  <a:pt x="702250" y="342096"/>
                </a:cubicBezTo>
                <a:cubicBezTo>
                  <a:pt x="663765" y="306690"/>
                  <a:pt x="580638" y="280520"/>
                  <a:pt x="545232" y="249732"/>
                </a:cubicBezTo>
                <a:cubicBezTo>
                  <a:pt x="509826" y="218944"/>
                  <a:pt x="519062" y="171222"/>
                  <a:pt x="489813" y="157368"/>
                </a:cubicBezTo>
                <a:cubicBezTo>
                  <a:pt x="460565" y="143513"/>
                  <a:pt x="411304" y="168144"/>
                  <a:pt x="369741" y="166605"/>
                </a:cubicBezTo>
                <a:cubicBezTo>
                  <a:pt x="328178" y="165066"/>
                  <a:pt x="240432" y="148132"/>
                  <a:pt x="240432" y="148132"/>
                </a:cubicBezTo>
                <a:cubicBezTo>
                  <a:pt x="212723" y="146593"/>
                  <a:pt x="152686" y="195853"/>
                  <a:pt x="111122" y="258968"/>
                </a:cubicBezTo>
                <a:cubicBezTo>
                  <a:pt x="69558" y="322083"/>
                  <a:pt x="4904" y="554532"/>
                  <a:pt x="286" y="554532"/>
                </a:cubicBezTo>
                <a:close/>
              </a:path>
            </a:pathLst>
          </a:custGeom>
          <a:gradFill>
            <a:gsLst>
              <a:gs pos="0">
                <a:schemeClr val="tx1">
                  <a:lumMod val="75000"/>
                </a:schemeClr>
              </a:gs>
              <a:gs pos="100000">
                <a:schemeClr val="bg1"/>
              </a:gs>
            </a:gsLst>
          </a:gra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7EF75E2-917F-4400-8C1D-9FBD439C29DB}"/>
              </a:ext>
            </a:extLst>
          </p:cNvPr>
          <p:cNvSpPr/>
          <p:nvPr/>
        </p:nvSpPr>
        <p:spPr>
          <a:xfrm>
            <a:off x="9144000" y="3071003"/>
            <a:ext cx="641538" cy="263349"/>
          </a:xfrm>
          <a:custGeom>
            <a:avLst/>
            <a:gdLst>
              <a:gd name="connsiteX0" fmla="*/ 0 w 641538"/>
              <a:gd name="connsiteY0" fmla="*/ 254088 h 263349"/>
              <a:gd name="connsiteX1" fmla="*/ 73891 w 641538"/>
              <a:gd name="connsiteY1" fmla="*/ 106306 h 263349"/>
              <a:gd name="connsiteX2" fmla="*/ 230909 w 641538"/>
              <a:gd name="connsiteY2" fmla="*/ 23179 h 263349"/>
              <a:gd name="connsiteX3" fmla="*/ 471055 w 641538"/>
              <a:gd name="connsiteY3" fmla="*/ 4706 h 263349"/>
              <a:gd name="connsiteX4" fmla="*/ 591127 w 641538"/>
              <a:gd name="connsiteY4" fmla="*/ 97070 h 263349"/>
              <a:gd name="connsiteX5" fmla="*/ 628073 w 641538"/>
              <a:gd name="connsiteY5" fmla="*/ 161724 h 263349"/>
              <a:gd name="connsiteX6" fmla="*/ 637309 w 641538"/>
              <a:gd name="connsiteY6" fmla="*/ 263324 h 263349"/>
              <a:gd name="connsiteX7" fmla="*/ 563418 w 641538"/>
              <a:gd name="connsiteY7" fmla="*/ 170961 h 263349"/>
              <a:gd name="connsiteX8" fmla="*/ 461818 w 641538"/>
              <a:gd name="connsiteY8" fmla="*/ 115542 h 263349"/>
              <a:gd name="connsiteX9" fmla="*/ 360218 w 641538"/>
              <a:gd name="connsiteY9" fmla="*/ 143252 h 263349"/>
              <a:gd name="connsiteX10" fmla="*/ 258618 w 641538"/>
              <a:gd name="connsiteY10" fmla="*/ 189433 h 263349"/>
              <a:gd name="connsiteX11" fmla="*/ 138545 w 641538"/>
              <a:gd name="connsiteY11" fmla="*/ 189433 h 263349"/>
              <a:gd name="connsiteX12" fmla="*/ 73891 w 641538"/>
              <a:gd name="connsiteY12" fmla="*/ 161724 h 263349"/>
              <a:gd name="connsiteX13" fmla="*/ 0 w 641538"/>
              <a:gd name="connsiteY13" fmla="*/ 254088 h 263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641538" h="263349">
                <a:moveTo>
                  <a:pt x="0" y="254088"/>
                </a:moveTo>
                <a:cubicBezTo>
                  <a:pt x="0" y="244852"/>
                  <a:pt x="35406" y="144791"/>
                  <a:pt x="73891" y="106306"/>
                </a:cubicBezTo>
                <a:cubicBezTo>
                  <a:pt x="112376" y="67821"/>
                  <a:pt x="164715" y="40112"/>
                  <a:pt x="230909" y="23179"/>
                </a:cubicBezTo>
                <a:cubicBezTo>
                  <a:pt x="297103" y="6246"/>
                  <a:pt x="411019" y="-7609"/>
                  <a:pt x="471055" y="4706"/>
                </a:cubicBezTo>
                <a:cubicBezTo>
                  <a:pt x="531091" y="17021"/>
                  <a:pt x="564957" y="70900"/>
                  <a:pt x="591127" y="97070"/>
                </a:cubicBezTo>
                <a:cubicBezTo>
                  <a:pt x="617297" y="123240"/>
                  <a:pt x="620376" y="134015"/>
                  <a:pt x="628073" y="161724"/>
                </a:cubicBezTo>
                <a:cubicBezTo>
                  <a:pt x="635770" y="189433"/>
                  <a:pt x="648085" y="261785"/>
                  <a:pt x="637309" y="263324"/>
                </a:cubicBezTo>
                <a:cubicBezTo>
                  <a:pt x="626533" y="264864"/>
                  <a:pt x="592666" y="195591"/>
                  <a:pt x="563418" y="170961"/>
                </a:cubicBezTo>
                <a:cubicBezTo>
                  <a:pt x="534170" y="146331"/>
                  <a:pt x="495685" y="120160"/>
                  <a:pt x="461818" y="115542"/>
                </a:cubicBezTo>
                <a:cubicBezTo>
                  <a:pt x="427951" y="110924"/>
                  <a:pt x="394085" y="130937"/>
                  <a:pt x="360218" y="143252"/>
                </a:cubicBezTo>
                <a:cubicBezTo>
                  <a:pt x="326351" y="155567"/>
                  <a:pt x="295564" y="181736"/>
                  <a:pt x="258618" y="189433"/>
                </a:cubicBezTo>
                <a:cubicBezTo>
                  <a:pt x="221672" y="197130"/>
                  <a:pt x="169333" y="194051"/>
                  <a:pt x="138545" y="189433"/>
                </a:cubicBezTo>
                <a:cubicBezTo>
                  <a:pt x="107757" y="184815"/>
                  <a:pt x="100061" y="144791"/>
                  <a:pt x="73891" y="161724"/>
                </a:cubicBezTo>
                <a:cubicBezTo>
                  <a:pt x="47721" y="178657"/>
                  <a:pt x="0" y="263324"/>
                  <a:pt x="0" y="254088"/>
                </a:cubicBezTo>
                <a:close/>
              </a:path>
            </a:pathLst>
          </a:custGeom>
          <a:gradFill>
            <a:gsLst>
              <a:gs pos="0">
                <a:schemeClr val="tx1">
                  <a:lumMod val="75000"/>
                </a:schemeClr>
              </a:gs>
              <a:gs pos="100000">
                <a:schemeClr val="bg1"/>
              </a:gs>
            </a:gsLst>
            <a:lin ang="6120000" scaled="1"/>
          </a:gra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B0EC54B8-9A20-4305-AA54-0A4486BB7002}"/>
              </a:ext>
            </a:extLst>
          </p:cNvPr>
          <p:cNvSpPr/>
          <p:nvPr/>
        </p:nvSpPr>
        <p:spPr>
          <a:xfrm>
            <a:off x="9060219" y="4099085"/>
            <a:ext cx="693381" cy="301636"/>
          </a:xfrm>
          <a:custGeom>
            <a:avLst/>
            <a:gdLst>
              <a:gd name="connsiteX0" fmla="*/ 654 w 693381"/>
              <a:gd name="connsiteY0" fmla="*/ 168115 h 301636"/>
              <a:gd name="connsiteX1" fmla="*/ 129963 w 693381"/>
              <a:gd name="connsiteY1" fmla="*/ 38806 h 301636"/>
              <a:gd name="connsiteX2" fmla="*/ 286981 w 693381"/>
              <a:gd name="connsiteY2" fmla="*/ 1860 h 301636"/>
              <a:gd name="connsiteX3" fmla="*/ 508654 w 693381"/>
              <a:gd name="connsiteY3" fmla="*/ 84988 h 301636"/>
              <a:gd name="connsiteX4" fmla="*/ 656436 w 693381"/>
              <a:gd name="connsiteY4" fmla="*/ 177351 h 301636"/>
              <a:gd name="connsiteX5" fmla="*/ 693381 w 693381"/>
              <a:gd name="connsiteY5" fmla="*/ 251242 h 301636"/>
              <a:gd name="connsiteX6" fmla="*/ 656436 w 693381"/>
              <a:gd name="connsiteY6" fmla="*/ 297424 h 301636"/>
              <a:gd name="connsiteX7" fmla="*/ 545599 w 693381"/>
              <a:gd name="connsiteY7" fmla="*/ 297424 h 301636"/>
              <a:gd name="connsiteX8" fmla="*/ 443999 w 693381"/>
              <a:gd name="connsiteY8" fmla="*/ 278951 h 301636"/>
              <a:gd name="connsiteX9" fmla="*/ 323926 w 693381"/>
              <a:gd name="connsiteY9" fmla="*/ 140406 h 301636"/>
              <a:gd name="connsiteX10" fmla="*/ 185381 w 693381"/>
              <a:gd name="connsiteY10" fmla="*/ 57279 h 301636"/>
              <a:gd name="connsiteX11" fmla="*/ 654 w 693381"/>
              <a:gd name="connsiteY11" fmla="*/ 168115 h 301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93381" h="301636">
                <a:moveTo>
                  <a:pt x="654" y="168115"/>
                </a:moveTo>
                <a:cubicBezTo>
                  <a:pt x="-8582" y="165036"/>
                  <a:pt x="82242" y="66515"/>
                  <a:pt x="129963" y="38806"/>
                </a:cubicBezTo>
                <a:cubicBezTo>
                  <a:pt x="177684" y="11097"/>
                  <a:pt x="223866" y="-5837"/>
                  <a:pt x="286981" y="1860"/>
                </a:cubicBezTo>
                <a:cubicBezTo>
                  <a:pt x="350096" y="9557"/>
                  <a:pt x="447078" y="55739"/>
                  <a:pt x="508654" y="84988"/>
                </a:cubicBezTo>
                <a:cubicBezTo>
                  <a:pt x="570230" y="114236"/>
                  <a:pt x="625648" y="149642"/>
                  <a:pt x="656436" y="177351"/>
                </a:cubicBezTo>
                <a:cubicBezTo>
                  <a:pt x="687224" y="205060"/>
                  <a:pt x="693381" y="231230"/>
                  <a:pt x="693381" y="251242"/>
                </a:cubicBezTo>
                <a:cubicBezTo>
                  <a:pt x="693381" y="271254"/>
                  <a:pt x="681066" y="289727"/>
                  <a:pt x="656436" y="297424"/>
                </a:cubicBezTo>
                <a:cubicBezTo>
                  <a:pt x="631806" y="305121"/>
                  <a:pt x="581005" y="300503"/>
                  <a:pt x="545599" y="297424"/>
                </a:cubicBezTo>
                <a:cubicBezTo>
                  <a:pt x="510193" y="294345"/>
                  <a:pt x="480944" y="305121"/>
                  <a:pt x="443999" y="278951"/>
                </a:cubicBezTo>
                <a:cubicBezTo>
                  <a:pt x="407054" y="252781"/>
                  <a:pt x="367029" y="177351"/>
                  <a:pt x="323926" y="140406"/>
                </a:cubicBezTo>
                <a:cubicBezTo>
                  <a:pt x="280823" y="103461"/>
                  <a:pt x="231563" y="54200"/>
                  <a:pt x="185381" y="57279"/>
                </a:cubicBezTo>
                <a:cubicBezTo>
                  <a:pt x="139199" y="60358"/>
                  <a:pt x="9890" y="171194"/>
                  <a:pt x="654" y="168115"/>
                </a:cubicBezTo>
                <a:close/>
              </a:path>
            </a:pathLst>
          </a:custGeom>
          <a:gradFill>
            <a:gsLst>
              <a:gs pos="0">
                <a:schemeClr val="tx1">
                  <a:lumMod val="75000"/>
                </a:schemeClr>
              </a:gs>
              <a:gs pos="100000">
                <a:schemeClr val="bg1"/>
              </a:gs>
            </a:gsLst>
            <a:lin ang="6120000" scaled="1"/>
          </a:gra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86D9EA7-0A78-4E40-8C82-05C9207D76A8}"/>
              </a:ext>
            </a:extLst>
          </p:cNvPr>
          <p:cNvSpPr/>
          <p:nvPr/>
        </p:nvSpPr>
        <p:spPr>
          <a:xfrm>
            <a:off x="8127186" y="3525482"/>
            <a:ext cx="804595" cy="335837"/>
          </a:xfrm>
          <a:custGeom>
            <a:avLst/>
            <a:gdLst>
              <a:gd name="connsiteX0" fmla="*/ 804378 w 804595"/>
              <a:gd name="connsiteY0" fmla="*/ 335318 h 335837"/>
              <a:gd name="connsiteX1" fmla="*/ 601178 w 804595"/>
              <a:gd name="connsiteY1" fmla="*/ 95173 h 335837"/>
              <a:gd name="connsiteX2" fmla="*/ 379505 w 804595"/>
              <a:gd name="connsiteY2" fmla="*/ 2809 h 335837"/>
              <a:gd name="connsiteX3" fmla="*/ 157832 w 804595"/>
              <a:gd name="connsiteY3" fmla="*/ 39754 h 335837"/>
              <a:gd name="connsiteX4" fmla="*/ 37759 w 804595"/>
              <a:gd name="connsiteY4" fmla="*/ 196773 h 335837"/>
              <a:gd name="connsiteX5" fmla="*/ 814 w 804595"/>
              <a:gd name="connsiteY5" fmla="*/ 307609 h 335837"/>
              <a:gd name="connsiteX6" fmla="*/ 65469 w 804595"/>
              <a:gd name="connsiteY6" fmla="*/ 307609 h 335837"/>
              <a:gd name="connsiteX7" fmla="*/ 305614 w 804595"/>
              <a:gd name="connsiteY7" fmla="*/ 233718 h 335837"/>
              <a:gd name="connsiteX8" fmla="*/ 518050 w 804595"/>
              <a:gd name="connsiteY8" fmla="*/ 159827 h 335837"/>
              <a:gd name="connsiteX9" fmla="*/ 638123 w 804595"/>
              <a:gd name="connsiteY9" fmla="*/ 159827 h 335837"/>
              <a:gd name="connsiteX10" fmla="*/ 804378 w 804595"/>
              <a:gd name="connsiteY10" fmla="*/ 335318 h 335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04595" h="335837">
                <a:moveTo>
                  <a:pt x="804378" y="335318"/>
                </a:moveTo>
                <a:cubicBezTo>
                  <a:pt x="798221" y="324542"/>
                  <a:pt x="671990" y="150591"/>
                  <a:pt x="601178" y="95173"/>
                </a:cubicBezTo>
                <a:cubicBezTo>
                  <a:pt x="530366" y="39755"/>
                  <a:pt x="453396" y="12045"/>
                  <a:pt x="379505" y="2809"/>
                </a:cubicBezTo>
                <a:cubicBezTo>
                  <a:pt x="305614" y="-6428"/>
                  <a:pt x="214790" y="7427"/>
                  <a:pt x="157832" y="39754"/>
                </a:cubicBezTo>
                <a:cubicBezTo>
                  <a:pt x="100874" y="72081"/>
                  <a:pt x="63929" y="152130"/>
                  <a:pt x="37759" y="196773"/>
                </a:cubicBezTo>
                <a:cubicBezTo>
                  <a:pt x="11589" y="241416"/>
                  <a:pt x="-3804" y="289136"/>
                  <a:pt x="814" y="307609"/>
                </a:cubicBezTo>
                <a:cubicBezTo>
                  <a:pt x="5432" y="326082"/>
                  <a:pt x="14669" y="319924"/>
                  <a:pt x="65469" y="307609"/>
                </a:cubicBezTo>
                <a:cubicBezTo>
                  <a:pt x="116269" y="295294"/>
                  <a:pt x="230184" y="258348"/>
                  <a:pt x="305614" y="233718"/>
                </a:cubicBezTo>
                <a:cubicBezTo>
                  <a:pt x="381044" y="209088"/>
                  <a:pt x="462632" y="172142"/>
                  <a:pt x="518050" y="159827"/>
                </a:cubicBezTo>
                <a:cubicBezTo>
                  <a:pt x="573468" y="147512"/>
                  <a:pt x="591941" y="133657"/>
                  <a:pt x="638123" y="159827"/>
                </a:cubicBezTo>
                <a:cubicBezTo>
                  <a:pt x="684305" y="185997"/>
                  <a:pt x="810535" y="346094"/>
                  <a:pt x="804378" y="335318"/>
                </a:cubicBezTo>
                <a:close/>
              </a:path>
            </a:pathLst>
          </a:custGeom>
          <a:gradFill>
            <a:gsLst>
              <a:gs pos="0">
                <a:schemeClr val="tx1">
                  <a:lumMod val="75000"/>
                </a:schemeClr>
              </a:gs>
              <a:gs pos="100000">
                <a:schemeClr val="bg1"/>
              </a:gs>
            </a:gsLst>
            <a:lin ang="6120000" scaled="1"/>
          </a:gra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7941343-41CE-4093-A045-0A058FAE1504}"/>
              </a:ext>
            </a:extLst>
          </p:cNvPr>
          <p:cNvSpPr/>
          <p:nvPr/>
        </p:nvSpPr>
        <p:spPr>
          <a:xfrm>
            <a:off x="8216901" y="4006345"/>
            <a:ext cx="622318" cy="289275"/>
          </a:xfrm>
          <a:custGeom>
            <a:avLst/>
            <a:gdLst>
              <a:gd name="connsiteX0" fmla="*/ 622299 w 622318"/>
              <a:gd name="connsiteY0" fmla="*/ 140782 h 289275"/>
              <a:gd name="connsiteX1" fmla="*/ 492990 w 622318"/>
              <a:gd name="connsiteY1" fmla="*/ 48419 h 289275"/>
              <a:gd name="connsiteX2" fmla="*/ 335972 w 622318"/>
              <a:gd name="connsiteY2" fmla="*/ 2237 h 289275"/>
              <a:gd name="connsiteX3" fmla="*/ 215899 w 622318"/>
              <a:gd name="connsiteY3" fmla="*/ 11473 h 289275"/>
              <a:gd name="connsiteX4" fmla="*/ 105063 w 622318"/>
              <a:gd name="connsiteY4" fmla="*/ 48419 h 289275"/>
              <a:gd name="connsiteX5" fmla="*/ 21935 w 622318"/>
              <a:gd name="connsiteY5" fmla="*/ 122310 h 289275"/>
              <a:gd name="connsiteX6" fmla="*/ 3463 w 622318"/>
              <a:gd name="connsiteY6" fmla="*/ 177728 h 289275"/>
              <a:gd name="connsiteX7" fmla="*/ 12699 w 622318"/>
              <a:gd name="connsiteY7" fmla="*/ 288564 h 289275"/>
              <a:gd name="connsiteX8" fmla="*/ 123535 w 622318"/>
              <a:gd name="connsiteY8" fmla="*/ 223910 h 289275"/>
              <a:gd name="connsiteX9" fmla="*/ 299026 w 622318"/>
              <a:gd name="connsiteY9" fmla="*/ 196200 h 289275"/>
              <a:gd name="connsiteX10" fmla="*/ 409863 w 622318"/>
              <a:gd name="connsiteY10" fmla="*/ 159255 h 289275"/>
              <a:gd name="connsiteX11" fmla="*/ 502226 w 622318"/>
              <a:gd name="connsiteY11" fmla="*/ 131546 h 289275"/>
              <a:gd name="connsiteX12" fmla="*/ 622299 w 622318"/>
              <a:gd name="connsiteY12" fmla="*/ 140782 h 289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22318" h="289275">
                <a:moveTo>
                  <a:pt x="622299" y="140782"/>
                </a:moveTo>
                <a:cubicBezTo>
                  <a:pt x="620760" y="126928"/>
                  <a:pt x="540711" y="71510"/>
                  <a:pt x="492990" y="48419"/>
                </a:cubicBezTo>
                <a:cubicBezTo>
                  <a:pt x="445269" y="25328"/>
                  <a:pt x="382154" y="8395"/>
                  <a:pt x="335972" y="2237"/>
                </a:cubicBezTo>
                <a:cubicBezTo>
                  <a:pt x="289790" y="-3921"/>
                  <a:pt x="254384" y="3776"/>
                  <a:pt x="215899" y="11473"/>
                </a:cubicBezTo>
                <a:cubicBezTo>
                  <a:pt x="177414" y="19170"/>
                  <a:pt x="137390" y="29946"/>
                  <a:pt x="105063" y="48419"/>
                </a:cubicBezTo>
                <a:cubicBezTo>
                  <a:pt x="72736" y="66892"/>
                  <a:pt x="38868" y="100758"/>
                  <a:pt x="21935" y="122310"/>
                </a:cubicBezTo>
                <a:cubicBezTo>
                  <a:pt x="5002" y="143862"/>
                  <a:pt x="5002" y="150019"/>
                  <a:pt x="3463" y="177728"/>
                </a:cubicBezTo>
                <a:cubicBezTo>
                  <a:pt x="1924" y="205437"/>
                  <a:pt x="-7313" y="280867"/>
                  <a:pt x="12699" y="288564"/>
                </a:cubicBezTo>
                <a:cubicBezTo>
                  <a:pt x="32711" y="296261"/>
                  <a:pt x="75814" y="239304"/>
                  <a:pt x="123535" y="223910"/>
                </a:cubicBezTo>
                <a:cubicBezTo>
                  <a:pt x="171256" y="208516"/>
                  <a:pt x="251305" y="206976"/>
                  <a:pt x="299026" y="196200"/>
                </a:cubicBezTo>
                <a:cubicBezTo>
                  <a:pt x="346747" y="185424"/>
                  <a:pt x="375996" y="170031"/>
                  <a:pt x="409863" y="159255"/>
                </a:cubicBezTo>
                <a:cubicBezTo>
                  <a:pt x="443730" y="148479"/>
                  <a:pt x="468359" y="133085"/>
                  <a:pt x="502226" y="131546"/>
                </a:cubicBezTo>
                <a:cubicBezTo>
                  <a:pt x="536093" y="130007"/>
                  <a:pt x="623838" y="154636"/>
                  <a:pt x="622299" y="140782"/>
                </a:cubicBezTo>
                <a:close/>
              </a:path>
            </a:pathLst>
          </a:custGeom>
          <a:gradFill>
            <a:gsLst>
              <a:gs pos="0">
                <a:schemeClr val="tx1">
                  <a:lumMod val="75000"/>
                </a:schemeClr>
              </a:gs>
              <a:gs pos="100000">
                <a:schemeClr val="bg1"/>
              </a:gs>
            </a:gsLst>
            <a:lin ang="6120000" scaled="1"/>
          </a:gradFill>
          <a:ln>
            <a:solidFill>
              <a:srgbClr val="5F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48591077-FD6B-4273-9498-15509F4B97E3}"/>
              </a:ext>
            </a:extLst>
          </p:cNvPr>
          <p:cNvSpPr/>
          <p:nvPr/>
        </p:nvSpPr>
        <p:spPr>
          <a:xfrm>
            <a:off x="8993780" y="3343564"/>
            <a:ext cx="159456" cy="1838036"/>
          </a:xfrm>
          <a:custGeom>
            <a:avLst/>
            <a:gdLst>
              <a:gd name="connsiteX0" fmla="*/ 140984 w 159456"/>
              <a:gd name="connsiteY0" fmla="*/ 0 h 1838036"/>
              <a:gd name="connsiteX1" fmla="*/ 85565 w 159456"/>
              <a:gd name="connsiteY1" fmla="*/ 101600 h 1838036"/>
              <a:gd name="connsiteX2" fmla="*/ 30147 w 159456"/>
              <a:gd name="connsiteY2" fmla="*/ 286327 h 1838036"/>
              <a:gd name="connsiteX3" fmla="*/ 30147 w 159456"/>
              <a:gd name="connsiteY3" fmla="*/ 480291 h 1838036"/>
              <a:gd name="connsiteX4" fmla="*/ 2438 w 159456"/>
              <a:gd name="connsiteY4" fmla="*/ 683491 h 1838036"/>
              <a:gd name="connsiteX5" fmla="*/ 2438 w 159456"/>
              <a:gd name="connsiteY5" fmla="*/ 849745 h 1838036"/>
              <a:gd name="connsiteX6" fmla="*/ 11675 w 159456"/>
              <a:gd name="connsiteY6" fmla="*/ 1016000 h 1838036"/>
              <a:gd name="connsiteX7" fmla="*/ 76329 w 159456"/>
              <a:gd name="connsiteY7" fmla="*/ 1302327 h 1838036"/>
              <a:gd name="connsiteX8" fmla="*/ 131747 w 159456"/>
              <a:gd name="connsiteY8" fmla="*/ 1560945 h 1838036"/>
              <a:gd name="connsiteX9" fmla="*/ 159456 w 159456"/>
              <a:gd name="connsiteY9" fmla="*/ 1838036 h 1838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9456" h="1838036">
                <a:moveTo>
                  <a:pt x="140984" y="0"/>
                </a:moveTo>
                <a:cubicBezTo>
                  <a:pt x="122511" y="26939"/>
                  <a:pt x="104038" y="53879"/>
                  <a:pt x="85565" y="101600"/>
                </a:cubicBezTo>
                <a:cubicBezTo>
                  <a:pt x="67092" y="149321"/>
                  <a:pt x="39383" y="223212"/>
                  <a:pt x="30147" y="286327"/>
                </a:cubicBezTo>
                <a:cubicBezTo>
                  <a:pt x="20911" y="349442"/>
                  <a:pt x="34765" y="414097"/>
                  <a:pt x="30147" y="480291"/>
                </a:cubicBezTo>
                <a:cubicBezTo>
                  <a:pt x="25529" y="546485"/>
                  <a:pt x="7056" y="621915"/>
                  <a:pt x="2438" y="683491"/>
                </a:cubicBezTo>
                <a:cubicBezTo>
                  <a:pt x="-2180" y="745067"/>
                  <a:pt x="899" y="794327"/>
                  <a:pt x="2438" y="849745"/>
                </a:cubicBezTo>
                <a:cubicBezTo>
                  <a:pt x="3977" y="905163"/>
                  <a:pt x="-640" y="940570"/>
                  <a:pt x="11675" y="1016000"/>
                </a:cubicBezTo>
                <a:cubicBezTo>
                  <a:pt x="23990" y="1091430"/>
                  <a:pt x="56317" y="1211503"/>
                  <a:pt x="76329" y="1302327"/>
                </a:cubicBezTo>
                <a:cubicBezTo>
                  <a:pt x="96341" y="1393151"/>
                  <a:pt x="117892" y="1471660"/>
                  <a:pt x="131747" y="1560945"/>
                </a:cubicBezTo>
                <a:cubicBezTo>
                  <a:pt x="145602" y="1650230"/>
                  <a:pt x="152529" y="1744133"/>
                  <a:pt x="159456" y="1838036"/>
                </a:cubicBezTo>
              </a:path>
            </a:pathLst>
          </a:custGeom>
          <a:noFill/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1CB84E3-8789-49A3-82F3-671E30BB4299}"/>
              </a:ext>
            </a:extLst>
          </p:cNvPr>
          <p:cNvSpPr/>
          <p:nvPr/>
        </p:nvSpPr>
        <p:spPr>
          <a:xfrm>
            <a:off x="8922544" y="3844085"/>
            <a:ext cx="71437" cy="194515"/>
          </a:xfrm>
          <a:custGeom>
            <a:avLst/>
            <a:gdLst>
              <a:gd name="connsiteX0" fmla="*/ 71437 w 71437"/>
              <a:gd name="connsiteY0" fmla="*/ 194515 h 194515"/>
              <a:gd name="connsiteX1" fmla="*/ 19050 w 71437"/>
              <a:gd name="connsiteY1" fmla="*/ 23065 h 194515"/>
              <a:gd name="connsiteX2" fmla="*/ 0 w 71437"/>
              <a:gd name="connsiteY2" fmla="*/ 6396 h 194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1437" h="194515">
                <a:moveTo>
                  <a:pt x="71437" y="194515"/>
                </a:moveTo>
                <a:cubicBezTo>
                  <a:pt x="51196" y="124466"/>
                  <a:pt x="30956" y="54418"/>
                  <a:pt x="19050" y="23065"/>
                </a:cubicBezTo>
                <a:cubicBezTo>
                  <a:pt x="7144" y="-8288"/>
                  <a:pt x="3572" y="-946"/>
                  <a:pt x="0" y="6396"/>
                </a:cubicBezTo>
              </a:path>
            </a:pathLst>
          </a:custGeom>
          <a:noFill/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5341CDD2-0445-41E9-A6E1-2894D345F450}"/>
              </a:ext>
            </a:extLst>
          </p:cNvPr>
          <p:cNvSpPr/>
          <p:nvPr/>
        </p:nvSpPr>
        <p:spPr>
          <a:xfrm>
            <a:off x="8818365" y="4119169"/>
            <a:ext cx="187523" cy="245667"/>
          </a:xfrm>
          <a:custGeom>
            <a:avLst/>
            <a:gdLst>
              <a:gd name="connsiteX0" fmla="*/ 187523 w 187523"/>
              <a:gd name="connsiteY0" fmla="*/ 245662 h 245667"/>
              <a:gd name="connsiteX1" fmla="*/ 20835 w 187523"/>
              <a:gd name="connsiteY1" fmla="*/ 31350 h 245667"/>
              <a:gd name="connsiteX2" fmla="*/ 20835 w 187523"/>
              <a:gd name="connsiteY2" fmla="*/ 24206 h 245667"/>
              <a:gd name="connsiteX3" fmla="*/ 187523 w 187523"/>
              <a:gd name="connsiteY3" fmla="*/ 245662 h 2456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7523" h="245667">
                <a:moveTo>
                  <a:pt x="187523" y="245662"/>
                </a:moveTo>
                <a:cubicBezTo>
                  <a:pt x="187523" y="246853"/>
                  <a:pt x="48616" y="68259"/>
                  <a:pt x="20835" y="31350"/>
                </a:cubicBezTo>
                <a:cubicBezTo>
                  <a:pt x="-6946" y="-5559"/>
                  <a:pt x="-6946" y="-12307"/>
                  <a:pt x="20835" y="24206"/>
                </a:cubicBezTo>
                <a:cubicBezTo>
                  <a:pt x="48616" y="60718"/>
                  <a:pt x="187523" y="244471"/>
                  <a:pt x="187523" y="245662"/>
                </a:cubicBezTo>
                <a:close/>
              </a:path>
            </a:pathLst>
          </a:custGeom>
          <a:solidFill>
            <a:schemeClr val="tx1">
              <a:lumMod val="50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DBA3E5C5-79CB-4F28-84E2-AA0273E2FA63}"/>
              </a:ext>
            </a:extLst>
          </p:cNvPr>
          <p:cNvSpPr/>
          <p:nvPr/>
        </p:nvSpPr>
        <p:spPr>
          <a:xfrm>
            <a:off x="9046369" y="4533900"/>
            <a:ext cx="588169" cy="376238"/>
          </a:xfrm>
          <a:custGeom>
            <a:avLst/>
            <a:gdLst>
              <a:gd name="connsiteX0" fmla="*/ 0 w 588169"/>
              <a:gd name="connsiteY0" fmla="*/ 0 h 376238"/>
              <a:gd name="connsiteX1" fmla="*/ 588169 w 588169"/>
              <a:gd name="connsiteY1" fmla="*/ 376238 h 376238"/>
              <a:gd name="connsiteX2" fmla="*/ 588169 w 588169"/>
              <a:gd name="connsiteY2" fmla="*/ 376238 h 376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88169" h="376238">
                <a:moveTo>
                  <a:pt x="0" y="0"/>
                </a:moveTo>
                <a:lnTo>
                  <a:pt x="588169" y="376238"/>
                </a:lnTo>
                <a:lnTo>
                  <a:pt x="588169" y="376238"/>
                </a:lnTo>
              </a:path>
            </a:pathLst>
          </a:custGeom>
          <a:noFill/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FA8FD4F1-EA5D-4456-840C-C646E7BC2583}"/>
              </a:ext>
            </a:extLst>
          </p:cNvPr>
          <p:cNvSpPr/>
          <p:nvPr/>
        </p:nvSpPr>
        <p:spPr>
          <a:xfrm>
            <a:off x="9636919" y="4910138"/>
            <a:ext cx="119062" cy="311943"/>
          </a:xfrm>
          <a:custGeom>
            <a:avLst/>
            <a:gdLst>
              <a:gd name="connsiteX0" fmla="*/ 0 w 119062"/>
              <a:gd name="connsiteY0" fmla="*/ 0 h 311943"/>
              <a:gd name="connsiteX1" fmla="*/ 97631 w 119062"/>
              <a:gd name="connsiteY1" fmla="*/ 150018 h 311943"/>
              <a:gd name="connsiteX2" fmla="*/ 119062 w 119062"/>
              <a:gd name="connsiteY2" fmla="*/ 311943 h 311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9062" h="311943">
                <a:moveTo>
                  <a:pt x="0" y="0"/>
                </a:moveTo>
                <a:cubicBezTo>
                  <a:pt x="38893" y="49014"/>
                  <a:pt x="77787" y="98028"/>
                  <a:pt x="97631" y="150018"/>
                </a:cubicBezTo>
                <a:cubicBezTo>
                  <a:pt x="117475" y="202008"/>
                  <a:pt x="118268" y="256975"/>
                  <a:pt x="119062" y="311943"/>
                </a:cubicBezTo>
              </a:path>
            </a:pathLst>
          </a:custGeom>
          <a:noFill/>
          <a:ln w="9525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9B4335D4-8CB7-4BB9-AE91-83EB1D8DA1D7}"/>
              </a:ext>
            </a:extLst>
          </p:cNvPr>
          <p:cNvSpPr/>
          <p:nvPr/>
        </p:nvSpPr>
        <p:spPr>
          <a:xfrm>
            <a:off x="9532144" y="4833938"/>
            <a:ext cx="426168" cy="388354"/>
          </a:xfrm>
          <a:custGeom>
            <a:avLst/>
            <a:gdLst>
              <a:gd name="connsiteX0" fmla="*/ 0 w 426168"/>
              <a:gd name="connsiteY0" fmla="*/ 0 h 388354"/>
              <a:gd name="connsiteX1" fmla="*/ 195262 w 426168"/>
              <a:gd name="connsiteY1" fmla="*/ 57150 h 388354"/>
              <a:gd name="connsiteX2" fmla="*/ 297656 w 426168"/>
              <a:gd name="connsiteY2" fmla="*/ 192881 h 388354"/>
              <a:gd name="connsiteX3" fmla="*/ 302419 w 426168"/>
              <a:gd name="connsiteY3" fmla="*/ 290512 h 388354"/>
              <a:gd name="connsiteX4" fmla="*/ 411956 w 426168"/>
              <a:gd name="connsiteY4" fmla="*/ 376237 h 388354"/>
              <a:gd name="connsiteX5" fmla="*/ 421481 w 426168"/>
              <a:gd name="connsiteY5" fmla="*/ 385762 h 3883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6168" h="388354">
                <a:moveTo>
                  <a:pt x="0" y="0"/>
                </a:moveTo>
                <a:cubicBezTo>
                  <a:pt x="72826" y="12501"/>
                  <a:pt x="145653" y="25003"/>
                  <a:pt x="195262" y="57150"/>
                </a:cubicBezTo>
                <a:cubicBezTo>
                  <a:pt x="244871" y="89297"/>
                  <a:pt x="279797" y="153987"/>
                  <a:pt x="297656" y="192881"/>
                </a:cubicBezTo>
                <a:cubicBezTo>
                  <a:pt x="315516" y="231775"/>
                  <a:pt x="283369" y="259953"/>
                  <a:pt x="302419" y="290512"/>
                </a:cubicBezTo>
                <a:cubicBezTo>
                  <a:pt x="321469" y="321071"/>
                  <a:pt x="411956" y="376237"/>
                  <a:pt x="411956" y="376237"/>
                </a:cubicBezTo>
                <a:cubicBezTo>
                  <a:pt x="431800" y="392112"/>
                  <a:pt x="426640" y="388937"/>
                  <a:pt x="421481" y="385762"/>
                </a:cubicBezTo>
              </a:path>
            </a:pathLst>
          </a:custGeom>
          <a:noFill/>
          <a:ln w="9525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F3D36F0E-3C31-4D24-A924-66F82A56D832}"/>
              </a:ext>
            </a:extLst>
          </p:cNvPr>
          <p:cNvSpPr/>
          <p:nvPr/>
        </p:nvSpPr>
        <p:spPr>
          <a:xfrm>
            <a:off x="9829800" y="5017294"/>
            <a:ext cx="97631" cy="97631"/>
          </a:xfrm>
          <a:custGeom>
            <a:avLst/>
            <a:gdLst>
              <a:gd name="connsiteX0" fmla="*/ 0 w 97631"/>
              <a:gd name="connsiteY0" fmla="*/ 0 h 97631"/>
              <a:gd name="connsiteX1" fmla="*/ 76200 w 97631"/>
              <a:gd name="connsiteY1" fmla="*/ 54769 h 97631"/>
              <a:gd name="connsiteX2" fmla="*/ 97631 w 97631"/>
              <a:gd name="connsiteY2" fmla="*/ 97631 h 97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631" h="97631">
                <a:moveTo>
                  <a:pt x="0" y="0"/>
                </a:moveTo>
                <a:cubicBezTo>
                  <a:pt x="29964" y="19248"/>
                  <a:pt x="59928" y="38497"/>
                  <a:pt x="76200" y="54769"/>
                </a:cubicBezTo>
                <a:cubicBezTo>
                  <a:pt x="92472" y="71041"/>
                  <a:pt x="95051" y="84336"/>
                  <a:pt x="97631" y="97631"/>
                </a:cubicBezTo>
              </a:path>
            </a:pathLst>
          </a:custGeom>
          <a:noFill/>
          <a:ln w="6350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11F896B5-8704-4934-84A6-98040AF45FE0}"/>
              </a:ext>
            </a:extLst>
          </p:cNvPr>
          <p:cNvSpPr/>
          <p:nvPr/>
        </p:nvSpPr>
        <p:spPr>
          <a:xfrm>
            <a:off x="9660731" y="5043488"/>
            <a:ext cx="69057" cy="190500"/>
          </a:xfrm>
          <a:custGeom>
            <a:avLst/>
            <a:gdLst>
              <a:gd name="connsiteX0" fmla="*/ 69057 w 69057"/>
              <a:gd name="connsiteY0" fmla="*/ 0 h 190500"/>
              <a:gd name="connsiteX1" fmla="*/ 14288 w 69057"/>
              <a:gd name="connsiteY1" fmla="*/ 142875 h 190500"/>
              <a:gd name="connsiteX2" fmla="*/ 0 w 69057"/>
              <a:gd name="connsiteY2" fmla="*/ 190500 h 19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9057" h="190500">
                <a:moveTo>
                  <a:pt x="69057" y="0"/>
                </a:moveTo>
                <a:cubicBezTo>
                  <a:pt x="47427" y="55562"/>
                  <a:pt x="25798" y="111125"/>
                  <a:pt x="14288" y="142875"/>
                </a:cubicBezTo>
                <a:cubicBezTo>
                  <a:pt x="2778" y="174625"/>
                  <a:pt x="1389" y="182562"/>
                  <a:pt x="0" y="190500"/>
                </a:cubicBezTo>
              </a:path>
            </a:pathLst>
          </a:custGeom>
          <a:noFill/>
          <a:ln w="6350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CE0A2978-7C5D-47EA-ACBD-45ED129075E9}"/>
              </a:ext>
            </a:extLst>
          </p:cNvPr>
          <p:cNvSpPr/>
          <p:nvPr/>
        </p:nvSpPr>
        <p:spPr>
          <a:xfrm>
            <a:off x="9184481" y="4624388"/>
            <a:ext cx="155294" cy="481012"/>
          </a:xfrm>
          <a:custGeom>
            <a:avLst/>
            <a:gdLst>
              <a:gd name="connsiteX0" fmla="*/ 0 w 155294"/>
              <a:gd name="connsiteY0" fmla="*/ 0 h 481012"/>
              <a:gd name="connsiteX1" fmla="*/ 71438 w 155294"/>
              <a:gd name="connsiteY1" fmla="*/ 169068 h 481012"/>
              <a:gd name="connsiteX2" fmla="*/ 142875 w 155294"/>
              <a:gd name="connsiteY2" fmla="*/ 304800 h 481012"/>
              <a:gd name="connsiteX3" fmla="*/ 154782 w 155294"/>
              <a:gd name="connsiteY3" fmla="*/ 481012 h 481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5294" h="481012">
                <a:moveTo>
                  <a:pt x="0" y="0"/>
                </a:moveTo>
                <a:cubicBezTo>
                  <a:pt x="23813" y="59134"/>
                  <a:pt x="47626" y="118268"/>
                  <a:pt x="71438" y="169068"/>
                </a:cubicBezTo>
                <a:cubicBezTo>
                  <a:pt x="95250" y="219868"/>
                  <a:pt x="128984" y="252809"/>
                  <a:pt x="142875" y="304800"/>
                </a:cubicBezTo>
                <a:cubicBezTo>
                  <a:pt x="156766" y="356791"/>
                  <a:pt x="155774" y="418901"/>
                  <a:pt x="154782" y="481012"/>
                </a:cubicBezTo>
              </a:path>
            </a:pathLst>
          </a:custGeom>
          <a:noFill/>
          <a:ln w="12700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4C60A3F2-48CB-443B-8FEC-50AB4DC48313}"/>
              </a:ext>
            </a:extLst>
          </p:cNvPr>
          <p:cNvSpPr/>
          <p:nvPr/>
        </p:nvSpPr>
        <p:spPr>
          <a:xfrm>
            <a:off x="9229725" y="4719638"/>
            <a:ext cx="160829" cy="240506"/>
          </a:xfrm>
          <a:custGeom>
            <a:avLst/>
            <a:gdLst>
              <a:gd name="connsiteX0" fmla="*/ 0 w 160829"/>
              <a:gd name="connsiteY0" fmla="*/ 0 h 240506"/>
              <a:gd name="connsiteX1" fmla="*/ 119063 w 160829"/>
              <a:gd name="connsiteY1" fmla="*/ 73818 h 240506"/>
              <a:gd name="connsiteX2" fmla="*/ 157163 w 160829"/>
              <a:gd name="connsiteY2" fmla="*/ 126206 h 240506"/>
              <a:gd name="connsiteX3" fmla="*/ 157163 w 160829"/>
              <a:gd name="connsiteY3" fmla="*/ 240506 h 240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829" h="240506">
                <a:moveTo>
                  <a:pt x="0" y="0"/>
                </a:moveTo>
                <a:cubicBezTo>
                  <a:pt x="46434" y="26392"/>
                  <a:pt x="92869" y="52784"/>
                  <a:pt x="119063" y="73818"/>
                </a:cubicBezTo>
                <a:cubicBezTo>
                  <a:pt x="145257" y="94852"/>
                  <a:pt x="150813" y="98425"/>
                  <a:pt x="157163" y="126206"/>
                </a:cubicBezTo>
                <a:cubicBezTo>
                  <a:pt x="163513" y="153987"/>
                  <a:pt x="160338" y="197246"/>
                  <a:pt x="157163" y="240506"/>
                </a:cubicBezTo>
              </a:path>
            </a:pathLst>
          </a:custGeom>
          <a:noFill/>
          <a:ln w="9525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0CBF3BF1-0777-4124-92CC-A33EE39E6255}"/>
              </a:ext>
            </a:extLst>
          </p:cNvPr>
          <p:cNvSpPr/>
          <p:nvPr/>
        </p:nvSpPr>
        <p:spPr>
          <a:xfrm>
            <a:off x="9214953" y="4795838"/>
            <a:ext cx="69541" cy="390525"/>
          </a:xfrm>
          <a:custGeom>
            <a:avLst/>
            <a:gdLst>
              <a:gd name="connsiteX0" fmla="*/ 38585 w 69541"/>
              <a:gd name="connsiteY0" fmla="*/ 0 h 390525"/>
              <a:gd name="connsiteX1" fmla="*/ 7628 w 69541"/>
              <a:gd name="connsiteY1" fmla="*/ 107156 h 390525"/>
              <a:gd name="connsiteX2" fmla="*/ 5247 w 69541"/>
              <a:gd name="connsiteY2" fmla="*/ 178593 h 390525"/>
              <a:gd name="connsiteX3" fmla="*/ 69541 w 69541"/>
              <a:gd name="connsiteY3" fmla="*/ 390525 h 39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41" h="390525">
                <a:moveTo>
                  <a:pt x="38585" y="0"/>
                </a:moveTo>
                <a:cubicBezTo>
                  <a:pt x="25884" y="38695"/>
                  <a:pt x="13184" y="77391"/>
                  <a:pt x="7628" y="107156"/>
                </a:cubicBezTo>
                <a:cubicBezTo>
                  <a:pt x="2072" y="136921"/>
                  <a:pt x="-5072" y="131365"/>
                  <a:pt x="5247" y="178593"/>
                </a:cubicBezTo>
                <a:cubicBezTo>
                  <a:pt x="15566" y="225821"/>
                  <a:pt x="42553" y="308173"/>
                  <a:pt x="69541" y="390525"/>
                </a:cubicBezTo>
              </a:path>
            </a:pathLst>
          </a:custGeom>
          <a:noFill/>
          <a:ln w="9525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BBF14F73-9165-4AF6-A092-4E3517BF861F}"/>
              </a:ext>
            </a:extLst>
          </p:cNvPr>
          <p:cNvSpPr/>
          <p:nvPr/>
        </p:nvSpPr>
        <p:spPr>
          <a:xfrm>
            <a:off x="9167899" y="4676775"/>
            <a:ext cx="33251" cy="133350"/>
          </a:xfrm>
          <a:custGeom>
            <a:avLst/>
            <a:gdLst>
              <a:gd name="connsiteX0" fmla="*/ 33251 w 33251"/>
              <a:gd name="connsiteY0" fmla="*/ 0 h 133350"/>
              <a:gd name="connsiteX1" fmla="*/ 2295 w 33251"/>
              <a:gd name="connsiteY1" fmla="*/ 64294 h 133350"/>
              <a:gd name="connsiteX2" fmla="*/ 4676 w 33251"/>
              <a:gd name="connsiteY2" fmla="*/ 133350 h 133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3251" h="133350">
                <a:moveTo>
                  <a:pt x="33251" y="0"/>
                </a:moveTo>
                <a:cubicBezTo>
                  <a:pt x="20154" y="21034"/>
                  <a:pt x="7057" y="42069"/>
                  <a:pt x="2295" y="64294"/>
                </a:cubicBezTo>
                <a:cubicBezTo>
                  <a:pt x="-2468" y="86519"/>
                  <a:pt x="1104" y="109934"/>
                  <a:pt x="4676" y="133350"/>
                </a:cubicBezTo>
              </a:path>
            </a:pathLst>
          </a:custGeom>
          <a:noFill/>
          <a:ln w="9525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47CACB2B-BF07-4745-9694-5DD63DDBE896}"/>
              </a:ext>
            </a:extLst>
          </p:cNvPr>
          <p:cNvSpPr/>
          <p:nvPr/>
        </p:nvSpPr>
        <p:spPr>
          <a:xfrm>
            <a:off x="9389269" y="4757738"/>
            <a:ext cx="157162" cy="445293"/>
          </a:xfrm>
          <a:custGeom>
            <a:avLst/>
            <a:gdLst>
              <a:gd name="connsiteX0" fmla="*/ 0 w 157162"/>
              <a:gd name="connsiteY0" fmla="*/ 0 h 445293"/>
              <a:gd name="connsiteX1" fmla="*/ 88106 w 157162"/>
              <a:gd name="connsiteY1" fmla="*/ 138112 h 445293"/>
              <a:gd name="connsiteX2" fmla="*/ 128587 w 157162"/>
              <a:gd name="connsiteY2" fmla="*/ 295275 h 445293"/>
              <a:gd name="connsiteX3" fmla="*/ 157162 w 157162"/>
              <a:gd name="connsiteY3" fmla="*/ 445293 h 4452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7162" h="445293">
                <a:moveTo>
                  <a:pt x="0" y="0"/>
                </a:moveTo>
                <a:cubicBezTo>
                  <a:pt x="33337" y="44449"/>
                  <a:pt x="66675" y="88899"/>
                  <a:pt x="88106" y="138112"/>
                </a:cubicBezTo>
                <a:cubicBezTo>
                  <a:pt x="109537" y="187325"/>
                  <a:pt x="117078" y="244078"/>
                  <a:pt x="128587" y="295275"/>
                </a:cubicBezTo>
                <a:cubicBezTo>
                  <a:pt x="140096" y="346472"/>
                  <a:pt x="148629" y="395882"/>
                  <a:pt x="157162" y="445293"/>
                </a:cubicBezTo>
              </a:path>
            </a:pathLst>
          </a:custGeom>
          <a:noFill/>
          <a:ln w="12700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D3FDD35A-D037-4DFA-AAC6-E5A36CDA732F}"/>
              </a:ext>
            </a:extLst>
          </p:cNvPr>
          <p:cNvSpPr/>
          <p:nvPr/>
        </p:nvSpPr>
        <p:spPr>
          <a:xfrm>
            <a:off x="9430332" y="5062538"/>
            <a:ext cx="87524" cy="155984"/>
          </a:xfrm>
          <a:custGeom>
            <a:avLst/>
            <a:gdLst>
              <a:gd name="connsiteX0" fmla="*/ 87524 w 87524"/>
              <a:gd name="connsiteY0" fmla="*/ 0 h 155984"/>
              <a:gd name="connsiteX1" fmla="*/ 11324 w 87524"/>
              <a:gd name="connsiteY1" fmla="*/ 138112 h 155984"/>
              <a:gd name="connsiteX2" fmla="*/ 1799 w 87524"/>
              <a:gd name="connsiteY2" fmla="*/ 150018 h 1559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7524" h="155984">
                <a:moveTo>
                  <a:pt x="87524" y="0"/>
                </a:moveTo>
                <a:cubicBezTo>
                  <a:pt x="56567" y="56554"/>
                  <a:pt x="25611" y="113109"/>
                  <a:pt x="11324" y="138112"/>
                </a:cubicBezTo>
                <a:cubicBezTo>
                  <a:pt x="-2963" y="163115"/>
                  <a:pt x="-582" y="156566"/>
                  <a:pt x="1799" y="150018"/>
                </a:cubicBezTo>
              </a:path>
            </a:pathLst>
          </a:custGeom>
          <a:noFill/>
          <a:ln w="6350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B7867B56-4A43-4AAF-BEA8-385E0B8EC76E}"/>
              </a:ext>
            </a:extLst>
          </p:cNvPr>
          <p:cNvSpPr/>
          <p:nvPr/>
        </p:nvSpPr>
        <p:spPr>
          <a:xfrm>
            <a:off x="8982075" y="4719638"/>
            <a:ext cx="102394" cy="490537"/>
          </a:xfrm>
          <a:custGeom>
            <a:avLst/>
            <a:gdLst>
              <a:gd name="connsiteX0" fmla="*/ 102394 w 102394"/>
              <a:gd name="connsiteY0" fmla="*/ 0 h 490537"/>
              <a:gd name="connsiteX1" fmla="*/ 64294 w 102394"/>
              <a:gd name="connsiteY1" fmla="*/ 95250 h 490537"/>
              <a:gd name="connsiteX2" fmla="*/ 54769 w 102394"/>
              <a:gd name="connsiteY2" fmla="*/ 219075 h 490537"/>
              <a:gd name="connsiteX3" fmla="*/ 9525 w 102394"/>
              <a:gd name="connsiteY3" fmla="*/ 326231 h 490537"/>
              <a:gd name="connsiteX4" fmla="*/ 0 w 102394"/>
              <a:gd name="connsiteY4" fmla="*/ 490537 h 490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394" h="490537">
                <a:moveTo>
                  <a:pt x="102394" y="0"/>
                </a:moveTo>
                <a:cubicBezTo>
                  <a:pt x="87312" y="29369"/>
                  <a:pt x="72231" y="58738"/>
                  <a:pt x="64294" y="95250"/>
                </a:cubicBezTo>
                <a:cubicBezTo>
                  <a:pt x="56357" y="131762"/>
                  <a:pt x="63897" y="180578"/>
                  <a:pt x="54769" y="219075"/>
                </a:cubicBezTo>
                <a:cubicBezTo>
                  <a:pt x="45641" y="257572"/>
                  <a:pt x="18653" y="280987"/>
                  <a:pt x="9525" y="326231"/>
                </a:cubicBezTo>
                <a:cubicBezTo>
                  <a:pt x="397" y="371475"/>
                  <a:pt x="198" y="431006"/>
                  <a:pt x="0" y="490537"/>
                </a:cubicBezTo>
              </a:path>
            </a:pathLst>
          </a:custGeom>
          <a:noFill/>
          <a:ln w="9525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82141AD9-0189-4D44-AAED-67B6AAD5B6B0}"/>
              </a:ext>
            </a:extLst>
          </p:cNvPr>
          <p:cNvSpPr/>
          <p:nvPr/>
        </p:nvSpPr>
        <p:spPr>
          <a:xfrm>
            <a:off x="9032081" y="4948238"/>
            <a:ext cx="51006" cy="188118"/>
          </a:xfrm>
          <a:custGeom>
            <a:avLst/>
            <a:gdLst>
              <a:gd name="connsiteX0" fmla="*/ 0 w 51006"/>
              <a:gd name="connsiteY0" fmla="*/ 0 h 188118"/>
              <a:gd name="connsiteX1" fmla="*/ 50007 w 51006"/>
              <a:gd name="connsiteY1" fmla="*/ 85725 h 188118"/>
              <a:gd name="connsiteX2" fmla="*/ 28575 w 51006"/>
              <a:gd name="connsiteY2" fmla="*/ 188118 h 188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1006" h="188118">
                <a:moveTo>
                  <a:pt x="0" y="0"/>
                </a:moveTo>
                <a:cubicBezTo>
                  <a:pt x="22622" y="27186"/>
                  <a:pt x="45245" y="54372"/>
                  <a:pt x="50007" y="85725"/>
                </a:cubicBezTo>
                <a:cubicBezTo>
                  <a:pt x="54769" y="117078"/>
                  <a:pt x="41672" y="152598"/>
                  <a:pt x="28575" y="188118"/>
                </a:cubicBezTo>
              </a:path>
            </a:pathLst>
          </a:custGeom>
          <a:noFill/>
          <a:ln w="6350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0838430F-E83F-4570-9A47-85EEA4A2893C}"/>
              </a:ext>
            </a:extLst>
          </p:cNvPr>
          <p:cNvSpPr/>
          <p:nvPr/>
        </p:nvSpPr>
        <p:spPr>
          <a:xfrm>
            <a:off x="8762462" y="4612481"/>
            <a:ext cx="300576" cy="290451"/>
          </a:xfrm>
          <a:custGeom>
            <a:avLst/>
            <a:gdLst>
              <a:gd name="connsiteX0" fmla="*/ 300576 w 300576"/>
              <a:gd name="connsiteY0" fmla="*/ 0 h 290451"/>
              <a:gd name="connsiteX1" fmla="*/ 169607 w 300576"/>
              <a:gd name="connsiteY1" fmla="*/ 109538 h 290451"/>
              <a:gd name="connsiteX2" fmla="*/ 17207 w 300576"/>
              <a:gd name="connsiteY2" fmla="*/ 273844 h 290451"/>
              <a:gd name="connsiteX3" fmla="*/ 10063 w 300576"/>
              <a:gd name="connsiteY3" fmla="*/ 276225 h 290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576" h="290451">
                <a:moveTo>
                  <a:pt x="300576" y="0"/>
                </a:moveTo>
                <a:cubicBezTo>
                  <a:pt x="258705" y="31949"/>
                  <a:pt x="216835" y="63898"/>
                  <a:pt x="169607" y="109538"/>
                </a:cubicBezTo>
                <a:cubicBezTo>
                  <a:pt x="122379" y="155178"/>
                  <a:pt x="43798" y="246063"/>
                  <a:pt x="17207" y="273844"/>
                </a:cubicBezTo>
                <a:cubicBezTo>
                  <a:pt x="-9384" y="301625"/>
                  <a:pt x="339" y="288925"/>
                  <a:pt x="10063" y="276225"/>
                </a:cubicBezTo>
              </a:path>
            </a:pathLst>
          </a:custGeom>
          <a:noFill/>
          <a:ln w="12700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322B780E-5EA1-4B57-AC50-A0C24AF484F2}"/>
              </a:ext>
            </a:extLst>
          </p:cNvPr>
          <p:cNvSpPr/>
          <p:nvPr/>
        </p:nvSpPr>
        <p:spPr>
          <a:xfrm>
            <a:off x="8558213" y="4683825"/>
            <a:ext cx="381000" cy="81056"/>
          </a:xfrm>
          <a:custGeom>
            <a:avLst/>
            <a:gdLst>
              <a:gd name="connsiteX0" fmla="*/ 381000 w 381000"/>
              <a:gd name="connsiteY0" fmla="*/ 26288 h 81056"/>
              <a:gd name="connsiteX1" fmla="*/ 261937 w 381000"/>
              <a:gd name="connsiteY1" fmla="*/ 94 h 81056"/>
              <a:gd name="connsiteX2" fmla="*/ 145256 w 381000"/>
              <a:gd name="connsiteY2" fmla="*/ 19144 h 81056"/>
              <a:gd name="connsiteX3" fmla="*/ 88106 w 381000"/>
              <a:gd name="connsiteY3" fmla="*/ 59625 h 81056"/>
              <a:gd name="connsiteX4" fmla="*/ 0 w 381000"/>
              <a:gd name="connsiteY4" fmla="*/ 81056 h 81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0" h="81056">
                <a:moveTo>
                  <a:pt x="381000" y="26288"/>
                </a:moveTo>
                <a:cubicBezTo>
                  <a:pt x="341114" y="13786"/>
                  <a:pt x="301228" y="1285"/>
                  <a:pt x="261937" y="94"/>
                </a:cubicBezTo>
                <a:cubicBezTo>
                  <a:pt x="222646" y="-1097"/>
                  <a:pt x="174228" y="9222"/>
                  <a:pt x="145256" y="19144"/>
                </a:cubicBezTo>
                <a:cubicBezTo>
                  <a:pt x="116284" y="29066"/>
                  <a:pt x="112315" y="49306"/>
                  <a:pt x="88106" y="59625"/>
                </a:cubicBezTo>
                <a:cubicBezTo>
                  <a:pt x="63897" y="69944"/>
                  <a:pt x="31948" y="75500"/>
                  <a:pt x="0" y="81056"/>
                </a:cubicBezTo>
              </a:path>
            </a:pathLst>
          </a:custGeom>
          <a:noFill/>
          <a:ln w="12700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24780530-7EAE-4B0D-9562-4EDD1D7683FE}"/>
              </a:ext>
            </a:extLst>
          </p:cNvPr>
          <p:cNvSpPr/>
          <p:nvPr/>
        </p:nvSpPr>
        <p:spPr>
          <a:xfrm>
            <a:off x="8398669" y="4769644"/>
            <a:ext cx="164306" cy="169069"/>
          </a:xfrm>
          <a:custGeom>
            <a:avLst/>
            <a:gdLst>
              <a:gd name="connsiteX0" fmla="*/ 164306 w 164306"/>
              <a:gd name="connsiteY0" fmla="*/ 0 h 169069"/>
              <a:gd name="connsiteX1" fmla="*/ 95250 w 164306"/>
              <a:gd name="connsiteY1" fmla="*/ 45244 h 169069"/>
              <a:gd name="connsiteX2" fmla="*/ 47625 w 164306"/>
              <a:gd name="connsiteY2" fmla="*/ 85725 h 169069"/>
              <a:gd name="connsiteX3" fmla="*/ 40481 w 164306"/>
              <a:gd name="connsiteY3" fmla="*/ 130969 h 169069"/>
              <a:gd name="connsiteX4" fmla="*/ 0 w 164306"/>
              <a:gd name="connsiteY4" fmla="*/ 169069 h 169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4306" h="169069">
                <a:moveTo>
                  <a:pt x="164306" y="0"/>
                </a:moveTo>
                <a:cubicBezTo>
                  <a:pt x="139501" y="15478"/>
                  <a:pt x="114697" y="30957"/>
                  <a:pt x="95250" y="45244"/>
                </a:cubicBezTo>
                <a:cubicBezTo>
                  <a:pt x="75803" y="59531"/>
                  <a:pt x="56753" y="71438"/>
                  <a:pt x="47625" y="85725"/>
                </a:cubicBezTo>
                <a:cubicBezTo>
                  <a:pt x="38497" y="100012"/>
                  <a:pt x="48418" y="117078"/>
                  <a:pt x="40481" y="130969"/>
                </a:cubicBezTo>
                <a:cubicBezTo>
                  <a:pt x="32544" y="144860"/>
                  <a:pt x="16272" y="156964"/>
                  <a:pt x="0" y="169069"/>
                </a:cubicBezTo>
              </a:path>
            </a:pathLst>
          </a:custGeom>
          <a:noFill/>
          <a:ln w="9525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F234710E-E11A-40D5-908B-55EE258CACC4}"/>
              </a:ext>
            </a:extLst>
          </p:cNvPr>
          <p:cNvSpPr/>
          <p:nvPr/>
        </p:nvSpPr>
        <p:spPr>
          <a:xfrm>
            <a:off x="8633894" y="4691063"/>
            <a:ext cx="143394" cy="168720"/>
          </a:xfrm>
          <a:custGeom>
            <a:avLst/>
            <a:gdLst>
              <a:gd name="connsiteX0" fmla="*/ 143394 w 143394"/>
              <a:gd name="connsiteY0" fmla="*/ 0 h 168720"/>
              <a:gd name="connsiteX1" fmla="*/ 21950 w 143394"/>
              <a:gd name="connsiteY1" fmla="*/ 145256 h 168720"/>
              <a:gd name="connsiteX2" fmla="*/ 519 w 143394"/>
              <a:gd name="connsiteY2" fmla="*/ 166687 h 168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3394" h="168720">
                <a:moveTo>
                  <a:pt x="143394" y="0"/>
                </a:moveTo>
                <a:lnTo>
                  <a:pt x="21950" y="145256"/>
                </a:lnTo>
                <a:cubicBezTo>
                  <a:pt x="-1863" y="173037"/>
                  <a:pt x="-672" y="169862"/>
                  <a:pt x="519" y="166687"/>
                </a:cubicBezTo>
              </a:path>
            </a:pathLst>
          </a:custGeom>
          <a:noFill/>
          <a:ln w="9525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CB54D8E9-F94E-409D-89DD-744E0F1535A2}"/>
              </a:ext>
            </a:extLst>
          </p:cNvPr>
          <p:cNvSpPr/>
          <p:nvPr/>
        </p:nvSpPr>
        <p:spPr>
          <a:xfrm>
            <a:off x="8512969" y="4745831"/>
            <a:ext cx="140494" cy="185738"/>
          </a:xfrm>
          <a:custGeom>
            <a:avLst/>
            <a:gdLst>
              <a:gd name="connsiteX0" fmla="*/ 140494 w 140494"/>
              <a:gd name="connsiteY0" fmla="*/ 0 h 185738"/>
              <a:gd name="connsiteX1" fmla="*/ 35719 w 140494"/>
              <a:gd name="connsiteY1" fmla="*/ 147638 h 185738"/>
              <a:gd name="connsiteX2" fmla="*/ 0 w 140494"/>
              <a:gd name="connsiteY2" fmla="*/ 185738 h 185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0494" h="185738">
                <a:moveTo>
                  <a:pt x="140494" y="0"/>
                </a:moveTo>
                <a:cubicBezTo>
                  <a:pt x="99814" y="58341"/>
                  <a:pt x="59135" y="116682"/>
                  <a:pt x="35719" y="147638"/>
                </a:cubicBezTo>
                <a:cubicBezTo>
                  <a:pt x="12303" y="178594"/>
                  <a:pt x="6151" y="182166"/>
                  <a:pt x="0" y="185738"/>
                </a:cubicBezTo>
              </a:path>
            </a:pathLst>
          </a:custGeom>
          <a:noFill/>
          <a:ln w="6350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74D70E77-21C1-40FE-B515-70AFA5B2A3A3}"/>
              </a:ext>
            </a:extLst>
          </p:cNvPr>
          <p:cNvSpPr/>
          <p:nvPr/>
        </p:nvSpPr>
        <p:spPr>
          <a:xfrm>
            <a:off x="8835637" y="4776788"/>
            <a:ext cx="38616" cy="304800"/>
          </a:xfrm>
          <a:custGeom>
            <a:avLst/>
            <a:gdLst>
              <a:gd name="connsiteX0" fmla="*/ 36901 w 38616"/>
              <a:gd name="connsiteY0" fmla="*/ 0 h 304800"/>
              <a:gd name="connsiteX1" fmla="*/ 34519 w 38616"/>
              <a:gd name="connsiteY1" fmla="*/ 54768 h 304800"/>
              <a:gd name="connsiteX2" fmla="*/ 1182 w 38616"/>
              <a:gd name="connsiteY2" fmla="*/ 207168 h 304800"/>
              <a:gd name="connsiteX3" fmla="*/ 10707 w 38616"/>
              <a:gd name="connsiteY3" fmla="*/ 304800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16" h="304800">
                <a:moveTo>
                  <a:pt x="36901" y="0"/>
                </a:moveTo>
                <a:cubicBezTo>
                  <a:pt x="38686" y="10120"/>
                  <a:pt x="40472" y="20240"/>
                  <a:pt x="34519" y="54768"/>
                </a:cubicBezTo>
                <a:cubicBezTo>
                  <a:pt x="28566" y="89296"/>
                  <a:pt x="5151" y="165496"/>
                  <a:pt x="1182" y="207168"/>
                </a:cubicBezTo>
                <a:cubicBezTo>
                  <a:pt x="-2787" y="248840"/>
                  <a:pt x="3960" y="276820"/>
                  <a:pt x="10707" y="304800"/>
                </a:cubicBezTo>
              </a:path>
            </a:pathLst>
          </a:custGeom>
          <a:noFill/>
          <a:ln w="6350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79E12AC2-B944-421F-9C5D-9345CF3AC66C}"/>
              </a:ext>
            </a:extLst>
          </p:cNvPr>
          <p:cNvSpPr/>
          <p:nvPr/>
        </p:nvSpPr>
        <p:spPr>
          <a:xfrm>
            <a:off x="8851106" y="5083969"/>
            <a:ext cx="69057" cy="143394"/>
          </a:xfrm>
          <a:custGeom>
            <a:avLst/>
            <a:gdLst>
              <a:gd name="connsiteX0" fmla="*/ 0 w 69057"/>
              <a:gd name="connsiteY0" fmla="*/ 0 h 143394"/>
              <a:gd name="connsiteX1" fmla="*/ 54769 w 69057"/>
              <a:gd name="connsiteY1" fmla="*/ 121444 h 143394"/>
              <a:gd name="connsiteX2" fmla="*/ 69057 w 69057"/>
              <a:gd name="connsiteY2" fmla="*/ 142875 h 143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9057" h="143394">
                <a:moveTo>
                  <a:pt x="0" y="0"/>
                </a:moveTo>
                <a:cubicBezTo>
                  <a:pt x="21630" y="48816"/>
                  <a:pt x="43260" y="97632"/>
                  <a:pt x="54769" y="121444"/>
                </a:cubicBezTo>
                <a:cubicBezTo>
                  <a:pt x="66278" y="145256"/>
                  <a:pt x="67667" y="144065"/>
                  <a:pt x="69057" y="142875"/>
                </a:cubicBezTo>
              </a:path>
            </a:pathLst>
          </a:custGeom>
          <a:noFill/>
          <a:ln w="6350">
            <a:solidFill>
              <a:schemeClr val="tx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D6C38EE3-DD2C-4DFA-83C1-E72CC2C9045F}"/>
              </a:ext>
            </a:extLst>
          </p:cNvPr>
          <p:cNvSpPr/>
          <p:nvPr/>
        </p:nvSpPr>
        <p:spPr>
          <a:xfrm>
            <a:off x="8775712" y="5074444"/>
            <a:ext cx="63488" cy="154781"/>
          </a:xfrm>
          <a:custGeom>
            <a:avLst/>
            <a:gdLst>
              <a:gd name="connsiteX0" fmla="*/ 63488 w 63488"/>
              <a:gd name="connsiteY0" fmla="*/ 0 h 154781"/>
              <a:gd name="connsiteX1" fmla="*/ 6338 w 63488"/>
              <a:gd name="connsiteY1" fmla="*/ 109537 h 154781"/>
              <a:gd name="connsiteX2" fmla="*/ 3957 w 63488"/>
              <a:gd name="connsiteY2" fmla="*/ 154781 h 154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3488" h="154781">
                <a:moveTo>
                  <a:pt x="63488" y="0"/>
                </a:moveTo>
                <a:cubicBezTo>
                  <a:pt x="39874" y="41870"/>
                  <a:pt x="16260" y="83740"/>
                  <a:pt x="6338" y="109537"/>
                </a:cubicBezTo>
                <a:cubicBezTo>
                  <a:pt x="-3584" y="135334"/>
                  <a:pt x="186" y="145057"/>
                  <a:pt x="3957" y="154781"/>
                </a:cubicBezTo>
              </a:path>
            </a:pathLst>
          </a:custGeom>
          <a:noFill/>
          <a:ln w="6350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D276F957-8BEE-4605-BA71-6204F79268EB}"/>
              </a:ext>
            </a:extLst>
          </p:cNvPr>
          <p:cNvSpPr/>
          <p:nvPr/>
        </p:nvSpPr>
        <p:spPr>
          <a:xfrm>
            <a:off x="8629650" y="4902994"/>
            <a:ext cx="135731" cy="300037"/>
          </a:xfrm>
          <a:custGeom>
            <a:avLst/>
            <a:gdLst>
              <a:gd name="connsiteX0" fmla="*/ 135731 w 135731"/>
              <a:gd name="connsiteY0" fmla="*/ 0 h 300037"/>
              <a:gd name="connsiteX1" fmla="*/ 59531 w 135731"/>
              <a:gd name="connsiteY1" fmla="*/ 130969 h 300037"/>
              <a:gd name="connsiteX2" fmla="*/ 0 w 135731"/>
              <a:gd name="connsiteY2" fmla="*/ 300037 h 300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5731" h="300037">
                <a:moveTo>
                  <a:pt x="135731" y="0"/>
                </a:moveTo>
                <a:cubicBezTo>
                  <a:pt x="108942" y="40481"/>
                  <a:pt x="82153" y="80963"/>
                  <a:pt x="59531" y="130969"/>
                </a:cubicBezTo>
                <a:cubicBezTo>
                  <a:pt x="36909" y="180975"/>
                  <a:pt x="18454" y="240506"/>
                  <a:pt x="0" y="300037"/>
                </a:cubicBezTo>
              </a:path>
            </a:pathLst>
          </a:custGeom>
          <a:noFill/>
          <a:ln w="6350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315B8E3B-045B-4D2E-8525-1EE682583889}"/>
              </a:ext>
            </a:extLst>
          </p:cNvPr>
          <p:cNvSpPr/>
          <p:nvPr/>
        </p:nvSpPr>
        <p:spPr>
          <a:xfrm>
            <a:off x="8439150" y="4876800"/>
            <a:ext cx="340519" cy="304800"/>
          </a:xfrm>
          <a:custGeom>
            <a:avLst/>
            <a:gdLst>
              <a:gd name="connsiteX0" fmla="*/ 340519 w 340519"/>
              <a:gd name="connsiteY0" fmla="*/ 0 h 304800"/>
              <a:gd name="connsiteX1" fmla="*/ 266700 w 340519"/>
              <a:gd name="connsiteY1" fmla="*/ 50006 h 304800"/>
              <a:gd name="connsiteX2" fmla="*/ 185738 w 340519"/>
              <a:gd name="connsiteY2" fmla="*/ 133350 h 304800"/>
              <a:gd name="connsiteX3" fmla="*/ 83344 w 340519"/>
              <a:gd name="connsiteY3" fmla="*/ 197644 h 304800"/>
              <a:gd name="connsiteX4" fmla="*/ 0 w 340519"/>
              <a:gd name="connsiteY4" fmla="*/ 304800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0519" h="304800">
                <a:moveTo>
                  <a:pt x="340519" y="0"/>
                </a:moveTo>
                <a:cubicBezTo>
                  <a:pt x="316508" y="13890"/>
                  <a:pt x="292497" y="27781"/>
                  <a:pt x="266700" y="50006"/>
                </a:cubicBezTo>
                <a:cubicBezTo>
                  <a:pt x="240903" y="72231"/>
                  <a:pt x="216297" y="108744"/>
                  <a:pt x="185738" y="133350"/>
                </a:cubicBezTo>
                <a:cubicBezTo>
                  <a:pt x="155179" y="157956"/>
                  <a:pt x="114300" y="169069"/>
                  <a:pt x="83344" y="197644"/>
                </a:cubicBezTo>
                <a:cubicBezTo>
                  <a:pt x="52388" y="226219"/>
                  <a:pt x="26194" y="265509"/>
                  <a:pt x="0" y="304800"/>
                </a:cubicBezTo>
              </a:path>
            </a:pathLst>
          </a:custGeom>
          <a:noFill/>
          <a:ln w="6350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8D380986-4357-4281-AE5E-F9FB9E7F29C4}"/>
              </a:ext>
            </a:extLst>
          </p:cNvPr>
          <p:cNvSpPr/>
          <p:nvPr/>
        </p:nvSpPr>
        <p:spPr>
          <a:xfrm>
            <a:off x="8889206" y="4652963"/>
            <a:ext cx="122958" cy="290512"/>
          </a:xfrm>
          <a:custGeom>
            <a:avLst/>
            <a:gdLst>
              <a:gd name="connsiteX0" fmla="*/ 119063 w 122958"/>
              <a:gd name="connsiteY0" fmla="*/ 0 h 290512"/>
              <a:gd name="connsiteX1" fmla="*/ 119063 w 122958"/>
              <a:gd name="connsiteY1" fmla="*/ 71437 h 290512"/>
              <a:gd name="connsiteX2" fmla="*/ 78582 w 122958"/>
              <a:gd name="connsiteY2" fmla="*/ 164306 h 290512"/>
              <a:gd name="connsiteX3" fmla="*/ 21432 w 122958"/>
              <a:gd name="connsiteY3" fmla="*/ 235743 h 290512"/>
              <a:gd name="connsiteX4" fmla="*/ 0 w 122958"/>
              <a:gd name="connsiteY4" fmla="*/ 290512 h 290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958" h="290512">
                <a:moveTo>
                  <a:pt x="119063" y="0"/>
                </a:moveTo>
                <a:cubicBezTo>
                  <a:pt x="122436" y="22026"/>
                  <a:pt x="125810" y="44053"/>
                  <a:pt x="119063" y="71437"/>
                </a:cubicBezTo>
                <a:cubicBezTo>
                  <a:pt x="112316" y="98821"/>
                  <a:pt x="94854" y="136922"/>
                  <a:pt x="78582" y="164306"/>
                </a:cubicBezTo>
                <a:cubicBezTo>
                  <a:pt x="62310" y="191690"/>
                  <a:pt x="34529" y="214709"/>
                  <a:pt x="21432" y="235743"/>
                </a:cubicBezTo>
                <a:cubicBezTo>
                  <a:pt x="8335" y="256777"/>
                  <a:pt x="4167" y="273644"/>
                  <a:pt x="0" y="290512"/>
                </a:cubicBezTo>
              </a:path>
            </a:pathLst>
          </a:custGeom>
          <a:noFill/>
          <a:ln w="6350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48841B96-BD8F-4E27-89C7-F5EE046A7A46}"/>
              </a:ext>
            </a:extLst>
          </p:cNvPr>
          <p:cNvSpPr/>
          <p:nvPr/>
        </p:nvSpPr>
        <p:spPr>
          <a:xfrm>
            <a:off x="8505825" y="5000625"/>
            <a:ext cx="128588" cy="235744"/>
          </a:xfrm>
          <a:custGeom>
            <a:avLst/>
            <a:gdLst>
              <a:gd name="connsiteX0" fmla="*/ 128588 w 128588"/>
              <a:gd name="connsiteY0" fmla="*/ 0 h 235744"/>
              <a:gd name="connsiteX1" fmla="*/ 26194 w 128588"/>
              <a:gd name="connsiteY1" fmla="*/ 171450 h 235744"/>
              <a:gd name="connsiteX2" fmla="*/ 0 w 128588"/>
              <a:gd name="connsiteY2" fmla="*/ 235744 h 235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8588" h="235744">
                <a:moveTo>
                  <a:pt x="128588" y="0"/>
                </a:moveTo>
                <a:cubicBezTo>
                  <a:pt x="88106" y="66079"/>
                  <a:pt x="47625" y="132159"/>
                  <a:pt x="26194" y="171450"/>
                </a:cubicBezTo>
                <a:cubicBezTo>
                  <a:pt x="4763" y="210741"/>
                  <a:pt x="2381" y="223242"/>
                  <a:pt x="0" y="235744"/>
                </a:cubicBezTo>
              </a:path>
            </a:pathLst>
          </a:custGeom>
          <a:noFill/>
          <a:ln w="6350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C0EDA0EA-290E-4DE8-B1E7-129DF3B50093}"/>
              </a:ext>
            </a:extLst>
          </p:cNvPr>
          <p:cNvSpPr/>
          <p:nvPr/>
        </p:nvSpPr>
        <p:spPr>
          <a:xfrm>
            <a:off x="8998744" y="4271963"/>
            <a:ext cx="61912" cy="83343"/>
          </a:xfrm>
          <a:custGeom>
            <a:avLst/>
            <a:gdLst>
              <a:gd name="connsiteX0" fmla="*/ 61912 w 61912"/>
              <a:gd name="connsiteY0" fmla="*/ 0 h 83343"/>
              <a:gd name="connsiteX1" fmla="*/ 0 w 61912"/>
              <a:gd name="connsiteY1" fmla="*/ 83343 h 83343"/>
              <a:gd name="connsiteX2" fmla="*/ 0 w 61912"/>
              <a:gd name="connsiteY2" fmla="*/ 83343 h 83343"/>
              <a:gd name="connsiteX3" fmla="*/ 0 w 61912"/>
              <a:gd name="connsiteY3" fmla="*/ 83343 h 83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912" h="83343">
                <a:moveTo>
                  <a:pt x="61912" y="0"/>
                </a:moveTo>
                <a:lnTo>
                  <a:pt x="0" y="83343"/>
                </a:lnTo>
                <a:lnTo>
                  <a:pt x="0" y="83343"/>
                </a:lnTo>
                <a:lnTo>
                  <a:pt x="0" y="83343"/>
                </a:lnTo>
              </a:path>
            </a:pathLst>
          </a:custGeom>
          <a:noFill/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0F3B1C9F-B82F-4E65-BD6D-D203511A4FA8}"/>
              </a:ext>
            </a:extLst>
          </p:cNvPr>
          <p:cNvSpPr/>
          <p:nvPr/>
        </p:nvSpPr>
        <p:spPr>
          <a:xfrm>
            <a:off x="7695448" y="3804868"/>
            <a:ext cx="644296" cy="424362"/>
          </a:xfrm>
          <a:custGeom>
            <a:avLst/>
            <a:gdLst>
              <a:gd name="connsiteX0" fmla="*/ 5515 w 644296"/>
              <a:gd name="connsiteY0" fmla="*/ 424232 h 424362"/>
              <a:gd name="connsiteX1" fmla="*/ 19802 w 644296"/>
              <a:gd name="connsiteY1" fmla="*/ 367082 h 424362"/>
              <a:gd name="connsiteX2" fmla="*/ 100765 w 644296"/>
              <a:gd name="connsiteY2" fmla="*/ 193251 h 424362"/>
              <a:gd name="connsiteX3" fmla="*/ 243640 w 644296"/>
              <a:gd name="connsiteY3" fmla="*/ 64663 h 424362"/>
              <a:gd name="connsiteX4" fmla="*/ 426996 w 644296"/>
              <a:gd name="connsiteY4" fmla="*/ 14657 h 424362"/>
              <a:gd name="connsiteX5" fmla="*/ 441283 w 644296"/>
              <a:gd name="connsiteY5" fmla="*/ 47995 h 424362"/>
              <a:gd name="connsiteX6" fmla="*/ 560346 w 644296"/>
              <a:gd name="connsiteY6" fmla="*/ 17038 h 424362"/>
              <a:gd name="connsiteX7" fmla="*/ 617496 w 644296"/>
              <a:gd name="connsiteY7" fmla="*/ 2751 h 424362"/>
              <a:gd name="connsiteX8" fmla="*/ 643690 w 644296"/>
              <a:gd name="connsiteY8" fmla="*/ 71807 h 424362"/>
              <a:gd name="connsiteX9" fmla="*/ 593683 w 644296"/>
              <a:gd name="connsiteY9" fmla="*/ 195632 h 424362"/>
              <a:gd name="connsiteX10" fmla="*/ 453190 w 644296"/>
              <a:gd name="connsiteY10" fmla="*/ 236113 h 424362"/>
              <a:gd name="connsiteX11" fmla="*/ 331746 w 644296"/>
              <a:gd name="connsiteY11" fmla="*/ 290882 h 424362"/>
              <a:gd name="connsiteX12" fmla="*/ 167440 w 644296"/>
              <a:gd name="connsiteY12" fmla="*/ 295645 h 424362"/>
              <a:gd name="connsiteX13" fmla="*/ 143627 w 644296"/>
              <a:gd name="connsiteY13" fmla="*/ 295645 h 424362"/>
              <a:gd name="connsiteX14" fmla="*/ 96002 w 644296"/>
              <a:gd name="connsiteY14" fmla="*/ 355176 h 424362"/>
              <a:gd name="connsiteX15" fmla="*/ 5515 w 644296"/>
              <a:gd name="connsiteY15" fmla="*/ 424232 h 424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44296" h="424362">
                <a:moveTo>
                  <a:pt x="5515" y="424232"/>
                </a:moveTo>
                <a:cubicBezTo>
                  <a:pt x="-7185" y="426216"/>
                  <a:pt x="3927" y="405579"/>
                  <a:pt x="19802" y="367082"/>
                </a:cubicBezTo>
                <a:cubicBezTo>
                  <a:pt x="35677" y="328585"/>
                  <a:pt x="63459" y="243654"/>
                  <a:pt x="100765" y="193251"/>
                </a:cubicBezTo>
                <a:cubicBezTo>
                  <a:pt x="138071" y="142848"/>
                  <a:pt x="189268" y="94429"/>
                  <a:pt x="243640" y="64663"/>
                </a:cubicBezTo>
                <a:cubicBezTo>
                  <a:pt x="298012" y="34897"/>
                  <a:pt x="394056" y="17435"/>
                  <a:pt x="426996" y="14657"/>
                </a:cubicBezTo>
                <a:cubicBezTo>
                  <a:pt x="459936" y="11879"/>
                  <a:pt x="419058" y="47598"/>
                  <a:pt x="441283" y="47995"/>
                </a:cubicBezTo>
                <a:cubicBezTo>
                  <a:pt x="463508" y="48392"/>
                  <a:pt x="560346" y="17038"/>
                  <a:pt x="560346" y="17038"/>
                </a:cubicBezTo>
                <a:cubicBezTo>
                  <a:pt x="589715" y="9497"/>
                  <a:pt x="603605" y="-6377"/>
                  <a:pt x="617496" y="2751"/>
                </a:cubicBezTo>
                <a:cubicBezTo>
                  <a:pt x="631387" y="11879"/>
                  <a:pt x="647659" y="39660"/>
                  <a:pt x="643690" y="71807"/>
                </a:cubicBezTo>
                <a:cubicBezTo>
                  <a:pt x="639721" y="103954"/>
                  <a:pt x="625433" y="168248"/>
                  <a:pt x="593683" y="195632"/>
                </a:cubicBezTo>
                <a:cubicBezTo>
                  <a:pt x="561933" y="223016"/>
                  <a:pt x="496846" y="220238"/>
                  <a:pt x="453190" y="236113"/>
                </a:cubicBezTo>
                <a:cubicBezTo>
                  <a:pt x="409534" y="251988"/>
                  <a:pt x="379371" y="280960"/>
                  <a:pt x="331746" y="290882"/>
                </a:cubicBezTo>
                <a:cubicBezTo>
                  <a:pt x="284121" y="300804"/>
                  <a:pt x="198793" y="294851"/>
                  <a:pt x="167440" y="295645"/>
                </a:cubicBezTo>
                <a:cubicBezTo>
                  <a:pt x="136087" y="296439"/>
                  <a:pt x="155533" y="285723"/>
                  <a:pt x="143627" y="295645"/>
                </a:cubicBezTo>
                <a:cubicBezTo>
                  <a:pt x="131721" y="305567"/>
                  <a:pt x="115052" y="332157"/>
                  <a:pt x="96002" y="355176"/>
                </a:cubicBezTo>
                <a:cubicBezTo>
                  <a:pt x="76952" y="378195"/>
                  <a:pt x="18215" y="422248"/>
                  <a:pt x="5515" y="424232"/>
                </a:cubicBezTo>
                <a:close/>
              </a:path>
            </a:pathLst>
          </a:custGeom>
          <a:gradFill>
            <a:gsLst>
              <a:gs pos="0">
                <a:schemeClr val="tx1">
                  <a:lumMod val="75000"/>
                </a:schemeClr>
              </a:gs>
              <a:gs pos="100000">
                <a:schemeClr val="bg1"/>
              </a:gs>
            </a:gsLst>
            <a:lin ang="6120000" scaled="1"/>
          </a:gra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81DEF484-BC31-4CDF-9776-0357A1F10B11}"/>
              </a:ext>
            </a:extLst>
          </p:cNvPr>
          <p:cNvSpPr/>
          <p:nvPr/>
        </p:nvSpPr>
        <p:spPr>
          <a:xfrm>
            <a:off x="7686379" y="3305516"/>
            <a:ext cx="793893" cy="471208"/>
          </a:xfrm>
          <a:custGeom>
            <a:avLst/>
            <a:gdLst>
              <a:gd name="connsiteX0" fmla="*/ 5059 w 793893"/>
              <a:gd name="connsiteY0" fmla="*/ 471147 h 471208"/>
              <a:gd name="connsiteX1" fmla="*/ 107452 w 793893"/>
              <a:gd name="connsiteY1" fmla="*/ 380659 h 471208"/>
              <a:gd name="connsiteX2" fmla="*/ 147934 w 793893"/>
              <a:gd name="connsiteY2" fmla="*/ 318747 h 471208"/>
              <a:gd name="connsiteX3" fmla="*/ 290809 w 793893"/>
              <a:gd name="connsiteY3" fmla="*/ 316365 h 471208"/>
              <a:gd name="connsiteX4" fmla="*/ 409871 w 793893"/>
              <a:gd name="connsiteY4" fmla="*/ 306840 h 471208"/>
              <a:gd name="connsiteX5" fmla="*/ 486071 w 793893"/>
              <a:gd name="connsiteY5" fmla="*/ 294934 h 471208"/>
              <a:gd name="connsiteX6" fmla="*/ 564652 w 793893"/>
              <a:gd name="connsiteY6" fmla="*/ 271122 h 471208"/>
              <a:gd name="connsiteX7" fmla="*/ 607515 w 793893"/>
              <a:gd name="connsiteY7" fmla="*/ 237784 h 471208"/>
              <a:gd name="connsiteX8" fmla="*/ 695621 w 793893"/>
              <a:gd name="connsiteY8" fmla="*/ 173490 h 471208"/>
              <a:gd name="connsiteX9" fmla="*/ 793252 w 793893"/>
              <a:gd name="connsiteY9" fmla="*/ 80622 h 471208"/>
              <a:gd name="connsiteX10" fmla="*/ 645615 w 793893"/>
              <a:gd name="connsiteY10" fmla="*/ 166347 h 471208"/>
              <a:gd name="connsiteX11" fmla="*/ 681334 w 793893"/>
              <a:gd name="connsiteY11" fmla="*/ 6803 h 471208"/>
              <a:gd name="connsiteX12" fmla="*/ 562271 w 793893"/>
              <a:gd name="connsiteY12" fmla="*/ 32997 h 471208"/>
              <a:gd name="connsiteX13" fmla="*/ 438446 w 793893"/>
              <a:gd name="connsiteY13" fmla="*/ 66334 h 471208"/>
              <a:gd name="connsiteX14" fmla="*/ 262234 w 793893"/>
              <a:gd name="connsiteY14" fmla="*/ 109197 h 471208"/>
              <a:gd name="connsiteX15" fmla="*/ 138409 w 793893"/>
              <a:gd name="connsiteY15" fmla="*/ 194922 h 471208"/>
              <a:gd name="connsiteX16" fmla="*/ 28871 w 793893"/>
              <a:gd name="connsiteY16" fmla="*/ 366372 h 471208"/>
              <a:gd name="connsiteX17" fmla="*/ 5059 w 793893"/>
              <a:gd name="connsiteY17" fmla="*/ 471147 h 471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793893" h="471208">
                <a:moveTo>
                  <a:pt x="5059" y="471147"/>
                </a:moveTo>
                <a:cubicBezTo>
                  <a:pt x="18156" y="473528"/>
                  <a:pt x="83640" y="406059"/>
                  <a:pt x="107452" y="380659"/>
                </a:cubicBezTo>
                <a:cubicBezTo>
                  <a:pt x="131265" y="355259"/>
                  <a:pt x="117375" y="329463"/>
                  <a:pt x="147934" y="318747"/>
                </a:cubicBezTo>
                <a:cubicBezTo>
                  <a:pt x="178493" y="308031"/>
                  <a:pt x="247153" y="318349"/>
                  <a:pt x="290809" y="316365"/>
                </a:cubicBezTo>
                <a:cubicBezTo>
                  <a:pt x="334465" y="314381"/>
                  <a:pt x="377327" y="310412"/>
                  <a:pt x="409871" y="306840"/>
                </a:cubicBezTo>
                <a:cubicBezTo>
                  <a:pt x="442415" y="303268"/>
                  <a:pt x="460274" y="300887"/>
                  <a:pt x="486071" y="294934"/>
                </a:cubicBezTo>
                <a:cubicBezTo>
                  <a:pt x="511868" y="288981"/>
                  <a:pt x="544411" y="280647"/>
                  <a:pt x="564652" y="271122"/>
                </a:cubicBezTo>
                <a:cubicBezTo>
                  <a:pt x="584893" y="261597"/>
                  <a:pt x="585687" y="254056"/>
                  <a:pt x="607515" y="237784"/>
                </a:cubicBezTo>
                <a:cubicBezTo>
                  <a:pt x="629343" y="221512"/>
                  <a:pt x="664665" y="199684"/>
                  <a:pt x="695621" y="173490"/>
                </a:cubicBezTo>
                <a:cubicBezTo>
                  <a:pt x="726577" y="147296"/>
                  <a:pt x="801586" y="81812"/>
                  <a:pt x="793252" y="80622"/>
                </a:cubicBezTo>
                <a:cubicBezTo>
                  <a:pt x="784918" y="79432"/>
                  <a:pt x="664268" y="178650"/>
                  <a:pt x="645615" y="166347"/>
                </a:cubicBezTo>
                <a:cubicBezTo>
                  <a:pt x="626962" y="154044"/>
                  <a:pt x="695225" y="29028"/>
                  <a:pt x="681334" y="6803"/>
                </a:cubicBezTo>
                <a:cubicBezTo>
                  <a:pt x="667443" y="-15422"/>
                  <a:pt x="602752" y="23075"/>
                  <a:pt x="562271" y="32997"/>
                </a:cubicBezTo>
                <a:cubicBezTo>
                  <a:pt x="521790" y="42919"/>
                  <a:pt x="488452" y="53634"/>
                  <a:pt x="438446" y="66334"/>
                </a:cubicBezTo>
                <a:cubicBezTo>
                  <a:pt x="388440" y="79034"/>
                  <a:pt x="312240" y="87766"/>
                  <a:pt x="262234" y="109197"/>
                </a:cubicBezTo>
                <a:cubicBezTo>
                  <a:pt x="212228" y="130628"/>
                  <a:pt x="177303" y="152060"/>
                  <a:pt x="138409" y="194922"/>
                </a:cubicBezTo>
                <a:cubicBezTo>
                  <a:pt x="99515" y="237784"/>
                  <a:pt x="51890" y="325494"/>
                  <a:pt x="28871" y="366372"/>
                </a:cubicBezTo>
                <a:cubicBezTo>
                  <a:pt x="5852" y="407250"/>
                  <a:pt x="-8038" y="468766"/>
                  <a:pt x="5059" y="471147"/>
                </a:cubicBezTo>
                <a:close/>
              </a:path>
            </a:pathLst>
          </a:custGeom>
          <a:gradFill>
            <a:gsLst>
              <a:gs pos="0">
                <a:schemeClr val="tx1">
                  <a:lumMod val="75000"/>
                </a:schemeClr>
              </a:gs>
              <a:gs pos="100000">
                <a:schemeClr val="bg1"/>
              </a:gs>
            </a:gsLst>
            <a:lin ang="6120000" scaled="1"/>
          </a:gra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68BA2631-AD9F-4610-BF22-D7AABE71CD84}"/>
              </a:ext>
            </a:extLst>
          </p:cNvPr>
          <p:cNvSpPr/>
          <p:nvPr/>
        </p:nvSpPr>
        <p:spPr>
          <a:xfrm>
            <a:off x="6931936" y="3720464"/>
            <a:ext cx="678627" cy="523269"/>
          </a:xfrm>
          <a:custGeom>
            <a:avLst/>
            <a:gdLst>
              <a:gd name="connsiteX0" fmla="*/ 676158 w 678627"/>
              <a:gd name="connsiteY0" fmla="*/ 522924 h 523269"/>
              <a:gd name="connsiteX1" fmla="*/ 661870 w 678627"/>
              <a:gd name="connsiteY1" fmla="*/ 461011 h 523269"/>
              <a:gd name="connsiteX2" fmla="*/ 561858 w 678627"/>
              <a:gd name="connsiteY2" fmla="*/ 306230 h 523269"/>
              <a:gd name="connsiteX3" fmla="*/ 464227 w 678627"/>
              <a:gd name="connsiteY3" fmla="*/ 213361 h 523269"/>
              <a:gd name="connsiteX4" fmla="*/ 361833 w 678627"/>
              <a:gd name="connsiteY4" fmla="*/ 89536 h 523269"/>
              <a:gd name="connsiteX5" fmla="*/ 297539 w 678627"/>
              <a:gd name="connsiteY5" fmla="*/ 46674 h 523269"/>
              <a:gd name="connsiteX6" fmla="*/ 137995 w 678627"/>
              <a:gd name="connsiteY6" fmla="*/ 6192 h 523269"/>
              <a:gd name="connsiteX7" fmla="*/ 52270 w 678627"/>
              <a:gd name="connsiteY7" fmla="*/ 3811 h 523269"/>
              <a:gd name="connsiteX8" fmla="*/ 4645 w 678627"/>
              <a:gd name="connsiteY8" fmla="*/ 41911 h 523269"/>
              <a:gd name="connsiteX9" fmla="*/ 11789 w 678627"/>
              <a:gd name="connsiteY9" fmla="*/ 91917 h 523269"/>
              <a:gd name="connsiteX10" fmla="*/ 92752 w 678627"/>
              <a:gd name="connsiteY10" fmla="*/ 189549 h 523269"/>
              <a:gd name="connsiteX11" fmla="*/ 211814 w 678627"/>
              <a:gd name="connsiteY11" fmla="*/ 291942 h 523269"/>
              <a:gd name="connsiteX12" fmla="*/ 330877 w 678627"/>
              <a:gd name="connsiteY12" fmla="*/ 339567 h 523269"/>
              <a:gd name="connsiteX13" fmla="*/ 421364 w 678627"/>
              <a:gd name="connsiteY13" fmla="*/ 365761 h 523269"/>
              <a:gd name="connsiteX14" fmla="*/ 530902 w 678627"/>
              <a:gd name="connsiteY14" fmla="*/ 360999 h 523269"/>
              <a:gd name="connsiteX15" fmla="*/ 566620 w 678627"/>
              <a:gd name="connsiteY15" fmla="*/ 382430 h 523269"/>
              <a:gd name="connsiteX16" fmla="*/ 611864 w 678627"/>
              <a:gd name="connsiteY16" fmla="*/ 449105 h 523269"/>
              <a:gd name="connsiteX17" fmla="*/ 635677 w 678627"/>
              <a:gd name="connsiteY17" fmla="*/ 484824 h 523269"/>
              <a:gd name="connsiteX18" fmla="*/ 676158 w 678627"/>
              <a:gd name="connsiteY18" fmla="*/ 522924 h 523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678627" h="523269">
                <a:moveTo>
                  <a:pt x="676158" y="522924"/>
                </a:moveTo>
                <a:cubicBezTo>
                  <a:pt x="680523" y="518955"/>
                  <a:pt x="680920" y="497127"/>
                  <a:pt x="661870" y="461011"/>
                </a:cubicBezTo>
                <a:cubicBezTo>
                  <a:pt x="642820" y="424895"/>
                  <a:pt x="594798" y="347505"/>
                  <a:pt x="561858" y="306230"/>
                </a:cubicBezTo>
                <a:cubicBezTo>
                  <a:pt x="528918" y="264955"/>
                  <a:pt x="497564" y="249477"/>
                  <a:pt x="464227" y="213361"/>
                </a:cubicBezTo>
                <a:cubicBezTo>
                  <a:pt x="430890" y="177245"/>
                  <a:pt x="389614" y="117317"/>
                  <a:pt x="361833" y="89536"/>
                </a:cubicBezTo>
                <a:cubicBezTo>
                  <a:pt x="334052" y="61755"/>
                  <a:pt x="334845" y="60565"/>
                  <a:pt x="297539" y="46674"/>
                </a:cubicBezTo>
                <a:cubicBezTo>
                  <a:pt x="260233" y="32783"/>
                  <a:pt x="178873" y="13336"/>
                  <a:pt x="137995" y="6192"/>
                </a:cubicBezTo>
                <a:cubicBezTo>
                  <a:pt x="97117" y="-952"/>
                  <a:pt x="74495" y="-2142"/>
                  <a:pt x="52270" y="3811"/>
                </a:cubicBezTo>
                <a:cubicBezTo>
                  <a:pt x="30045" y="9764"/>
                  <a:pt x="11392" y="27227"/>
                  <a:pt x="4645" y="41911"/>
                </a:cubicBezTo>
                <a:cubicBezTo>
                  <a:pt x="-2102" y="56595"/>
                  <a:pt x="-2896" y="67311"/>
                  <a:pt x="11789" y="91917"/>
                </a:cubicBezTo>
                <a:cubicBezTo>
                  <a:pt x="26473" y="116523"/>
                  <a:pt x="59415" y="156212"/>
                  <a:pt x="92752" y="189549"/>
                </a:cubicBezTo>
                <a:cubicBezTo>
                  <a:pt x="126089" y="222886"/>
                  <a:pt x="172127" y="266939"/>
                  <a:pt x="211814" y="291942"/>
                </a:cubicBezTo>
                <a:cubicBezTo>
                  <a:pt x="251501" y="316945"/>
                  <a:pt x="295952" y="327264"/>
                  <a:pt x="330877" y="339567"/>
                </a:cubicBezTo>
                <a:cubicBezTo>
                  <a:pt x="365802" y="351870"/>
                  <a:pt x="388027" y="362189"/>
                  <a:pt x="421364" y="365761"/>
                </a:cubicBezTo>
                <a:cubicBezTo>
                  <a:pt x="454701" y="369333"/>
                  <a:pt x="506693" y="358221"/>
                  <a:pt x="530902" y="360999"/>
                </a:cubicBezTo>
                <a:cubicBezTo>
                  <a:pt x="555111" y="363777"/>
                  <a:pt x="553126" y="367746"/>
                  <a:pt x="566620" y="382430"/>
                </a:cubicBezTo>
                <a:cubicBezTo>
                  <a:pt x="580114" y="397114"/>
                  <a:pt x="600354" y="432039"/>
                  <a:pt x="611864" y="449105"/>
                </a:cubicBezTo>
                <a:cubicBezTo>
                  <a:pt x="623373" y="466171"/>
                  <a:pt x="623771" y="474108"/>
                  <a:pt x="635677" y="484824"/>
                </a:cubicBezTo>
                <a:cubicBezTo>
                  <a:pt x="647583" y="495540"/>
                  <a:pt x="671793" y="526893"/>
                  <a:pt x="676158" y="522924"/>
                </a:cubicBezTo>
                <a:close/>
              </a:path>
            </a:pathLst>
          </a:custGeom>
          <a:gradFill>
            <a:gsLst>
              <a:gs pos="0">
                <a:schemeClr val="tx1">
                  <a:lumMod val="75000"/>
                </a:schemeClr>
              </a:gs>
              <a:gs pos="100000">
                <a:schemeClr val="bg1"/>
              </a:gs>
            </a:gsLst>
            <a:lin ang="6120000" scaled="1"/>
          </a:gra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9ECA4B89-3355-4E69-BBF4-5527C5C03B46}"/>
              </a:ext>
            </a:extLst>
          </p:cNvPr>
          <p:cNvSpPr/>
          <p:nvPr/>
        </p:nvSpPr>
        <p:spPr>
          <a:xfrm>
            <a:off x="6865935" y="3447305"/>
            <a:ext cx="673352" cy="286793"/>
          </a:xfrm>
          <a:custGeom>
            <a:avLst/>
            <a:gdLst>
              <a:gd name="connsiteX0" fmla="*/ 670721 w 673352"/>
              <a:gd name="connsiteY0" fmla="*/ 286495 h 286793"/>
              <a:gd name="connsiteX1" fmla="*/ 639765 w 673352"/>
              <a:gd name="connsiteY1" fmla="*/ 205533 h 286793"/>
              <a:gd name="connsiteX2" fmla="*/ 544515 w 673352"/>
              <a:gd name="connsiteY2" fmla="*/ 112664 h 286793"/>
              <a:gd name="connsiteX3" fmla="*/ 437359 w 673352"/>
              <a:gd name="connsiteY3" fmla="*/ 60276 h 286793"/>
              <a:gd name="connsiteX4" fmla="*/ 351634 w 673352"/>
              <a:gd name="connsiteY4" fmla="*/ 10270 h 286793"/>
              <a:gd name="connsiteX5" fmla="*/ 251621 w 673352"/>
              <a:gd name="connsiteY5" fmla="*/ 745 h 286793"/>
              <a:gd name="connsiteX6" fmla="*/ 146846 w 673352"/>
              <a:gd name="connsiteY6" fmla="*/ 22176 h 286793"/>
              <a:gd name="connsiteX7" fmla="*/ 84934 w 673352"/>
              <a:gd name="connsiteY7" fmla="*/ 67420 h 286793"/>
              <a:gd name="connsiteX8" fmla="*/ 23021 w 673352"/>
              <a:gd name="connsiteY8" fmla="*/ 126951 h 286793"/>
              <a:gd name="connsiteX9" fmla="*/ 3971 w 673352"/>
              <a:gd name="connsiteY9" fmla="*/ 193626 h 286793"/>
              <a:gd name="connsiteX10" fmla="*/ 1590 w 673352"/>
              <a:gd name="connsiteY10" fmla="*/ 224583 h 286793"/>
              <a:gd name="connsiteX11" fmla="*/ 23021 w 673352"/>
              <a:gd name="connsiteY11" fmla="*/ 248395 h 286793"/>
              <a:gd name="connsiteX12" fmla="*/ 73028 w 673352"/>
              <a:gd name="connsiteY12" fmla="*/ 217439 h 286793"/>
              <a:gd name="connsiteX13" fmla="*/ 134940 w 673352"/>
              <a:gd name="connsiteY13" fmla="*/ 176958 h 286793"/>
              <a:gd name="connsiteX14" fmla="*/ 208759 w 673352"/>
              <a:gd name="connsiteY14" fmla="*/ 153145 h 286793"/>
              <a:gd name="connsiteX15" fmla="*/ 308771 w 673352"/>
              <a:gd name="connsiteY15" fmla="*/ 134095 h 286793"/>
              <a:gd name="connsiteX16" fmla="*/ 392115 w 673352"/>
              <a:gd name="connsiteY16" fmla="*/ 143620 h 286793"/>
              <a:gd name="connsiteX17" fmla="*/ 461171 w 673352"/>
              <a:gd name="connsiteY17" fmla="*/ 129333 h 286793"/>
              <a:gd name="connsiteX18" fmla="*/ 496890 w 673352"/>
              <a:gd name="connsiteY18" fmla="*/ 131714 h 286793"/>
              <a:gd name="connsiteX19" fmla="*/ 580234 w 673352"/>
              <a:gd name="connsiteY19" fmla="*/ 229345 h 286793"/>
              <a:gd name="connsiteX20" fmla="*/ 670721 w 673352"/>
              <a:gd name="connsiteY20" fmla="*/ 286495 h 286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73352" h="286793">
                <a:moveTo>
                  <a:pt x="670721" y="286495"/>
                </a:moveTo>
                <a:cubicBezTo>
                  <a:pt x="680643" y="282526"/>
                  <a:pt x="660799" y="234505"/>
                  <a:pt x="639765" y="205533"/>
                </a:cubicBezTo>
                <a:cubicBezTo>
                  <a:pt x="618731" y="176561"/>
                  <a:pt x="578249" y="136873"/>
                  <a:pt x="544515" y="112664"/>
                </a:cubicBezTo>
                <a:cubicBezTo>
                  <a:pt x="510781" y="88455"/>
                  <a:pt x="469506" y="77342"/>
                  <a:pt x="437359" y="60276"/>
                </a:cubicBezTo>
                <a:cubicBezTo>
                  <a:pt x="405212" y="43210"/>
                  <a:pt x="382590" y="20192"/>
                  <a:pt x="351634" y="10270"/>
                </a:cubicBezTo>
                <a:cubicBezTo>
                  <a:pt x="320678" y="348"/>
                  <a:pt x="285752" y="-1239"/>
                  <a:pt x="251621" y="745"/>
                </a:cubicBezTo>
                <a:cubicBezTo>
                  <a:pt x="217490" y="2729"/>
                  <a:pt x="174627" y="11064"/>
                  <a:pt x="146846" y="22176"/>
                </a:cubicBezTo>
                <a:cubicBezTo>
                  <a:pt x="119065" y="33288"/>
                  <a:pt x="105571" y="49958"/>
                  <a:pt x="84934" y="67420"/>
                </a:cubicBezTo>
                <a:cubicBezTo>
                  <a:pt x="64297" y="84882"/>
                  <a:pt x="36515" y="105917"/>
                  <a:pt x="23021" y="126951"/>
                </a:cubicBezTo>
                <a:cubicBezTo>
                  <a:pt x="9527" y="147985"/>
                  <a:pt x="7543" y="177354"/>
                  <a:pt x="3971" y="193626"/>
                </a:cubicBezTo>
                <a:cubicBezTo>
                  <a:pt x="399" y="209898"/>
                  <a:pt x="-1585" y="215455"/>
                  <a:pt x="1590" y="224583"/>
                </a:cubicBezTo>
                <a:cubicBezTo>
                  <a:pt x="4765" y="233711"/>
                  <a:pt x="11115" y="249586"/>
                  <a:pt x="23021" y="248395"/>
                </a:cubicBezTo>
                <a:cubicBezTo>
                  <a:pt x="34927" y="247204"/>
                  <a:pt x="54375" y="229345"/>
                  <a:pt x="73028" y="217439"/>
                </a:cubicBezTo>
                <a:cubicBezTo>
                  <a:pt x="91681" y="205533"/>
                  <a:pt x="112318" y="187674"/>
                  <a:pt x="134940" y="176958"/>
                </a:cubicBezTo>
                <a:cubicBezTo>
                  <a:pt x="157562" y="166242"/>
                  <a:pt x="179787" y="160289"/>
                  <a:pt x="208759" y="153145"/>
                </a:cubicBezTo>
                <a:cubicBezTo>
                  <a:pt x="237731" y="146001"/>
                  <a:pt x="278212" y="135682"/>
                  <a:pt x="308771" y="134095"/>
                </a:cubicBezTo>
                <a:cubicBezTo>
                  <a:pt x="339330" y="132508"/>
                  <a:pt x="366715" y="144414"/>
                  <a:pt x="392115" y="143620"/>
                </a:cubicBezTo>
                <a:cubicBezTo>
                  <a:pt x="417515" y="142826"/>
                  <a:pt x="443708" y="131317"/>
                  <a:pt x="461171" y="129333"/>
                </a:cubicBezTo>
                <a:cubicBezTo>
                  <a:pt x="478633" y="127349"/>
                  <a:pt x="477046" y="115045"/>
                  <a:pt x="496890" y="131714"/>
                </a:cubicBezTo>
                <a:cubicBezTo>
                  <a:pt x="516734" y="148383"/>
                  <a:pt x="553247" y="204739"/>
                  <a:pt x="580234" y="229345"/>
                </a:cubicBezTo>
                <a:cubicBezTo>
                  <a:pt x="607221" y="253951"/>
                  <a:pt x="660799" y="290464"/>
                  <a:pt x="670721" y="286495"/>
                </a:cubicBezTo>
                <a:close/>
              </a:path>
            </a:pathLst>
          </a:custGeom>
          <a:gradFill>
            <a:gsLst>
              <a:gs pos="0">
                <a:schemeClr val="tx1">
                  <a:lumMod val="75000"/>
                </a:schemeClr>
              </a:gs>
              <a:gs pos="100000">
                <a:schemeClr val="bg1"/>
              </a:gs>
            </a:gsLst>
            <a:lin ang="6120000" scaled="1"/>
          </a:gra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F881CFF5-39BE-4242-B8B6-64D280B0B7FD}"/>
              </a:ext>
            </a:extLst>
          </p:cNvPr>
          <p:cNvSpPr/>
          <p:nvPr/>
        </p:nvSpPr>
        <p:spPr>
          <a:xfrm>
            <a:off x="7659570" y="3285770"/>
            <a:ext cx="455766" cy="136869"/>
          </a:xfrm>
          <a:custGeom>
            <a:avLst/>
            <a:gdLst>
              <a:gd name="connsiteX0" fmla="*/ 911 w 455766"/>
              <a:gd name="connsiteY0" fmla="*/ 136086 h 136869"/>
              <a:gd name="connsiteX1" fmla="*/ 96161 w 455766"/>
              <a:gd name="connsiteY1" fmla="*/ 95605 h 136869"/>
              <a:gd name="connsiteX2" fmla="*/ 200936 w 455766"/>
              <a:gd name="connsiteY2" fmla="*/ 33693 h 136869"/>
              <a:gd name="connsiteX3" fmla="*/ 239036 w 455766"/>
              <a:gd name="connsiteY3" fmla="*/ 83699 h 136869"/>
              <a:gd name="connsiteX4" fmla="*/ 296186 w 455766"/>
              <a:gd name="connsiteY4" fmla="*/ 124180 h 136869"/>
              <a:gd name="connsiteX5" fmla="*/ 362861 w 455766"/>
              <a:gd name="connsiteY5" fmla="*/ 105130 h 136869"/>
              <a:gd name="connsiteX6" fmla="*/ 455730 w 455766"/>
              <a:gd name="connsiteY6" fmla="*/ 90843 h 136869"/>
              <a:gd name="connsiteX7" fmla="*/ 372386 w 455766"/>
              <a:gd name="connsiteY7" fmla="*/ 28930 h 136869"/>
              <a:gd name="connsiteX8" fmla="*/ 250943 w 455766"/>
              <a:gd name="connsiteY8" fmla="*/ 9880 h 136869"/>
              <a:gd name="connsiteX9" fmla="*/ 184268 w 455766"/>
              <a:gd name="connsiteY9" fmla="*/ 355 h 136869"/>
              <a:gd name="connsiteX10" fmla="*/ 110449 w 455766"/>
              <a:gd name="connsiteY10" fmla="*/ 21786 h 136869"/>
              <a:gd name="connsiteX11" fmla="*/ 50918 w 455766"/>
              <a:gd name="connsiteY11" fmla="*/ 59886 h 136869"/>
              <a:gd name="connsiteX12" fmla="*/ 911 w 455766"/>
              <a:gd name="connsiteY12" fmla="*/ 136086 h 136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55766" h="136869">
                <a:moveTo>
                  <a:pt x="911" y="136086"/>
                </a:moveTo>
                <a:cubicBezTo>
                  <a:pt x="8452" y="142039"/>
                  <a:pt x="62824" y="112670"/>
                  <a:pt x="96161" y="95605"/>
                </a:cubicBezTo>
                <a:cubicBezTo>
                  <a:pt x="129498" y="78540"/>
                  <a:pt x="177123" y="35677"/>
                  <a:pt x="200936" y="33693"/>
                </a:cubicBezTo>
                <a:cubicBezTo>
                  <a:pt x="224749" y="31709"/>
                  <a:pt x="223161" y="68618"/>
                  <a:pt x="239036" y="83699"/>
                </a:cubicBezTo>
                <a:cubicBezTo>
                  <a:pt x="254911" y="98780"/>
                  <a:pt x="275549" y="120608"/>
                  <a:pt x="296186" y="124180"/>
                </a:cubicBezTo>
                <a:cubicBezTo>
                  <a:pt x="316823" y="127752"/>
                  <a:pt x="336271" y="110686"/>
                  <a:pt x="362861" y="105130"/>
                </a:cubicBezTo>
                <a:cubicBezTo>
                  <a:pt x="389451" y="99574"/>
                  <a:pt x="454143" y="103543"/>
                  <a:pt x="455730" y="90843"/>
                </a:cubicBezTo>
                <a:cubicBezTo>
                  <a:pt x="457317" y="78143"/>
                  <a:pt x="406517" y="42424"/>
                  <a:pt x="372386" y="28930"/>
                </a:cubicBezTo>
                <a:cubicBezTo>
                  <a:pt x="338255" y="15436"/>
                  <a:pt x="250943" y="9880"/>
                  <a:pt x="250943" y="9880"/>
                </a:cubicBezTo>
                <a:cubicBezTo>
                  <a:pt x="219590" y="5118"/>
                  <a:pt x="207684" y="-1629"/>
                  <a:pt x="184268" y="355"/>
                </a:cubicBezTo>
                <a:cubicBezTo>
                  <a:pt x="160852" y="2339"/>
                  <a:pt x="132674" y="11864"/>
                  <a:pt x="110449" y="21786"/>
                </a:cubicBezTo>
                <a:cubicBezTo>
                  <a:pt x="88224" y="31708"/>
                  <a:pt x="67190" y="47186"/>
                  <a:pt x="50918" y="59886"/>
                </a:cubicBezTo>
                <a:cubicBezTo>
                  <a:pt x="34646" y="72586"/>
                  <a:pt x="-6630" y="130133"/>
                  <a:pt x="911" y="136086"/>
                </a:cubicBezTo>
                <a:close/>
              </a:path>
            </a:pathLst>
          </a:custGeom>
          <a:gradFill>
            <a:gsLst>
              <a:gs pos="0">
                <a:schemeClr val="tx1">
                  <a:lumMod val="75000"/>
                </a:schemeClr>
              </a:gs>
              <a:gs pos="100000">
                <a:schemeClr val="bg1"/>
              </a:gs>
            </a:gsLst>
            <a:lin ang="6120000" scaled="1"/>
          </a:gra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B8B35DD4-39B6-4813-BC26-866117FD5CD5}"/>
              </a:ext>
            </a:extLst>
          </p:cNvPr>
          <p:cNvSpPr/>
          <p:nvPr/>
        </p:nvSpPr>
        <p:spPr>
          <a:xfrm>
            <a:off x="7030108" y="3241866"/>
            <a:ext cx="563260" cy="227618"/>
          </a:xfrm>
          <a:custGeom>
            <a:avLst/>
            <a:gdLst>
              <a:gd name="connsiteX0" fmla="*/ 556555 w 563260"/>
              <a:gd name="connsiteY0" fmla="*/ 227615 h 227618"/>
              <a:gd name="connsiteX1" fmla="*/ 547030 w 563260"/>
              <a:gd name="connsiteY1" fmla="*/ 172847 h 227618"/>
              <a:gd name="connsiteX2" fmla="*/ 447017 w 563260"/>
              <a:gd name="connsiteY2" fmla="*/ 96647 h 227618"/>
              <a:gd name="connsiteX3" fmla="*/ 335098 w 563260"/>
              <a:gd name="connsiteY3" fmla="*/ 8540 h 227618"/>
              <a:gd name="connsiteX4" fmla="*/ 189842 w 563260"/>
              <a:gd name="connsiteY4" fmla="*/ 8540 h 227618"/>
              <a:gd name="connsiteX5" fmla="*/ 61255 w 563260"/>
              <a:gd name="connsiteY5" fmla="*/ 53784 h 227618"/>
              <a:gd name="connsiteX6" fmla="*/ 13630 w 563260"/>
              <a:gd name="connsiteY6" fmla="*/ 103790 h 227618"/>
              <a:gd name="connsiteX7" fmla="*/ 1723 w 563260"/>
              <a:gd name="connsiteY7" fmla="*/ 156178 h 227618"/>
              <a:gd name="connsiteX8" fmla="*/ 44586 w 563260"/>
              <a:gd name="connsiteY8" fmla="*/ 182372 h 227618"/>
              <a:gd name="connsiteX9" fmla="*/ 111261 w 563260"/>
              <a:gd name="connsiteY9" fmla="*/ 199040 h 227618"/>
              <a:gd name="connsiteX10" fmla="*/ 201748 w 563260"/>
              <a:gd name="connsiteY10" fmla="*/ 170465 h 227618"/>
              <a:gd name="connsiteX11" fmla="*/ 301761 w 563260"/>
              <a:gd name="connsiteY11" fmla="*/ 149034 h 227618"/>
              <a:gd name="connsiteX12" fmla="*/ 389867 w 563260"/>
              <a:gd name="connsiteY12" fmla="*/ 134747 h 227618"/>
              <a:gd name="connsiteX13" fmla="*/ 480355 w 563260"/>
              <a:gd name="connsiteY13" fmla="*/ 175228 h 227618"/>
              <a:gd name="connsiteX14" fmla="*/ 556555 w 563260"/>
              <a:gd name="connsiteY14" fmla="*/ 227615 h 227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63260" h="227618">
                <a:moveTo>
                  <a:pt x="556555" y="227615"/>
                </a:moveTo>
                <a:cubicBezTo>
                  <a:pt x="567667" y="227218"/>
                  <a:pt x="565286" y="194675"/>
                  <a:pt x="547030" y="172847"/>
                </a:cubicBezTo>
                <a:cubicBezTo>
                  <a:pt x="528774" y="151019"/>
                  <a:pt x="482339" y="124031"/>
                  <a:pt x="447017" y="96647"/>
                </a:cubicBezTo>
                <a:cubicBezTo>
                  <a:pt x="411695" y="69262"/>
                  <a:pt x="377960" y="23224"/>
                  <a:pt x="335098" y="8540"/>
                </a:cubicBezTo>
                <a:cubicBezTo>
                  <a:pt x="292235" y="-6145"/>
                  <a:pt x="235482" y="999"/>
                  <a:pt x="189842" y="8540"/>
                </a:cubicBezTo>
                <a:cubicBezTo>
                  <a:pt x="144202" y="16081"/>
                  <a:pt x="90624" y="37909"/>
                  <a:pt x="61255" y="53784"/>
                </a:cubicBezTo>
                <a:cubicBezTo>
                  <a:pt x="31886" y="69659"/>
                  <a:pt x="23552" y="86724"/>
                  <a:pt x="13630" y="103790"/>
                </a:cubicBezTo>
                <a:cubicBezTo>
                  <a:pt x="3708" y="120856"/>
                  <a:pt x="-3436" y="143081"/>
                  <a:pt x="1723" y="156178"/>
                </a:cubicBezTo>
                <a:cubicBezTo>
                  <a:pt x="6882" y="169275"/>
                  <a:pt x="26330" y="175228"/>
                  <a:pt x="44586" y="182372"/>
                </a:cubicBezTo>
                <a:cubicBezTo>
                  <a:pt x="62842" y="189516"/>
                  <a:pt x="85067" y="201024"/>
                  <a:pt x="111261" y="199040"/>
                </a:cubicBezTo>
                <a:cubicBezTo>
                  <a:pt x="137455" y="197055"/>
                  <a:pt x="169998" y="178799"/>
                  <a:pt x="201748" y="170465"/>
                </a:cubicBezTo>
                <a:cubicBezTo>
                  <a:pt x="233498" y="162131"/>
                  <a:pt x="270408" y="154987"/>
                  <a:pt x="301761" y="149034"/>
                </a:cubicBezTo>
                <a:cubicBezTo>
                  <a:pt x="333114" y="143081"/>
                  <a:pt x="360102" y="130381"/>
                  <a:pt x="389867" y="134747"/>
                </a:cubicBezTo>
                <a:cubicBezTo>
                  <a:pt x="419632" y="139113"/>
                  <a:pt x="452574" y="160544"/>
                  <a:pt x="480355" y="175228"/>
                </a:cubicBezTo>
                <a:cubicBezTo>
                  <a:pt x="508136" y="189912"/>
                  <a:pt x="545443" y="228012"/>
                  <a:pt x="556555" y="227615"/>
                </a:cubicBezTo>
                <a:close/>
              </a:path>
            </a:pathLst>
          </a:custGeom>
          <a:gradFill>
            <a:gsLst>
              <a:gs pos="0">
                <a:schemeClr val="tx1">
                  <a:lumMod val="75000"/>
                </a:schemeClr>
              </a:gs>
              <a:gs pos="100000">
                <a:schemeClr val="bg1"/>
              </a:gs>
            </a:gsLst>
            <a:lin ang="6120000" scaled="1"/>
          </a:gra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1A8DEB82-AD18-4CDB-90BC-A0AD48785D56}"/>
              </a:ext>
            </a:extLst>
          </p:cNvPr>
          <p:cNvSpPr/>
          <p:nvPr/>
        </p:nvSpPr>
        <p:spPr>
          <a:xfrm>
            <a:off x="7491413" y="3469481"/>
            <a:ext cx="171545" cy="1488282"/>
          </a:xfrm>
          <a:custGeom>
            <a:avLst/>
            <a:gdLst>
              <a:gd name="connsiteX0" fmla="*/ 104775 w 171545"/>
              <a:gd name="connsiteY0" fmla="*/ 0 h 1488282"/>
              <a:gd name="connsiteX1" fmla="*/ 152400 w 171545"/>
              <a:gd name="connsiteY1" fmla="*/ 57150 h 1488282"/>
              <a:gd name="connsiteX2" fmla="*/ 150018 w 171545"/>
              <a:gd name="connsiteY2" fmla="*/ 230982 h 1488282"/>
              <a:gd name="connsiteX3" fmla="*/ 154781 w 171545"/>
              <a:gd name="connsiteY3" fmla="*/ 371475 h 1488282"/>
              <a:gd name="connsiteX4" fmla="*/ 171450 w 171545"/>
              <a:gd name="connsiteY4" fmla="*/ 397669 h 1488282"/>
              <a:gd name="connsiteX5" fmla="*/ 161925 w 171545"/>
              <a:gd name="connsiteY5" fmla="*/ 471488 h 1488282"/>
              <a:gd name="connsiteX6" fmla="*/ 169068 w 171545"/>
              <a:gd name="connsiteY6" fmla="*/ 569119 h 1488282"/>
              <a:gd name="connsiteX7" fmla="*/ 150018 w 171545"/>
              <a:gd name="connsiteY7" fmla="*/ 800100 h 1488282"/>
              <a:gd name="connsiteX8" fmla="*/ 147637 w 171545"/>
              <a:gd name="connsiteY8" fmla="*/ 914400 h 1488282"/>
              <a:gd name="connsiteX9" fmla="*/ 107156 w 171545"/>
              <a:gd name="connsiteY9" fmla="*/ 1064419 h 1488282"/>
              <a:gd name="connsiteX10" fmla="*/ 35718 w 171545"/>
              <a:gd name="connsiteY10" fmla="*/ 1231107 h 1488282"/>
              <a:gd name="connsiteX11" fmla="*/ 11906 w 171545"/>
              <a:gd name="connsiteY11" fmla="*/ 1338263 h 1488282"/>
              <a:gd name="connsiteX12" fmla="*/ 9525 w 171545"/>
              <a:gd name="connsiteY12" fmla="*/ 1450182 h 1488282"/>
              <a:gd name="connsiteX13" fmla="*/ 0 w 171545"/>
              <a:gd name="connsiteY13" fmla="*/ 1488282 h 1488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71545" h="1488282">
                <a:moveTo>
                  <a:pt x="104775" y="0"/>
                </a:moveTo>
                <a:cubicBezTo>
                  <a:pt x="124817" y="9326"/>
                  <a:pt x="144860" y="18653"/>
                  <a:pt x="152400" y="57150"/>
                </a:cubicBezTo>
                <a:cubicBezTo>
                  <a:pt x="159940" y="95647"/>
                  <a:pt x="149621" y="178595"/>
                  <a:pt x="150018" y="230982"/>
                </a:cubicBezTo>
                <a:cubicBezTo>
                  <a:pt x="150415" y="283369"/>
                  <a:pt x="151209" y="343694"/>
                  <a:pt x="154781" y="371475"/>
                </a:cubicBezTo>
                <a:cubicBezTo>
                  <a:pt x="158353" y="399256"/>
                  <a:pt x="170259" y="381000"/>
                  <a:pt x="171450" y="397669"/>
                </a:cubicBezTo>
                <a:cubicBezTo>
                  <a:pt x="172641" y="414338"/>
                  <a:pt x="162322" y="442913"/>
                  <a:pt x="161925" y="471488"/>
                </a:cubicBezTo>
                <a:cubicBezTo>
                  <a:pt x="161528" y="500063"/>
                  <a:pt x="171052" y="514350"/>
                  <a:pt x="169068" y="569119"/>
                </a:cubicBezTo>
                <a:cubicBezTo>
                  <a:pt x="167084" y="623888"/>
                  <a:pt x="153590" y="742553"/>
                  <a:pt x="150018" y="800100"/>
                </a:cubicBezTo>
                <a:cubicBezTo>
                  <a:pt x="146446" y="857647"/>
                  <a:pt x="154781" y="870347"/>
                  <a:pt x="147637" y="914400"/>
                </a:cubicBezTo>
                <a:cubicBezTo>
                  <a:pt x="140493" y="958453"/>
                  <a:pt x="125809" y="1011635"/>
                  <a:pt x="107156" y="1064419"/>
                </a:cubicBezTo>
                <a:cubicBezTo>
                  <a:pt x="88503" y="1117203"/>
                  <a:pt x="51593" y="1185466"/>
                  <a:pt x="35718" y="1231107"/>
                </a:cubicBezTo>
                <a:cubicBezTo>
                  <a:pt x="19843" y="1276748"/>
                  <a:pt x="16271" y="1301751"/>
                  <a:pt x="11906" y="1338263"/>
                </a:cubicBezTo>
                <a:cubicBezTo>
                  <a:pt x="7541" y="1374775"/>
                  <a:pt x="11509" y="1425179"/>
                  <a:pt x="9525" y="1450182"/>
                </a:cubicBezTo>
                <a:cubicBezTo>
                  <a:pt x="7541" y="1475185"/>
                  <a:pt x="3770" y="1481733"/>
                  <a:pt x="0" y="1488282"/>
                </a:cubicBezTo>
              </a:path>
            </a:pathLst>
          </a:custGeom>
          <a:noFill/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5021E755-CFFF-4434-B873-3125E650413D}"/>
              </a:ext>
            </a:extLst>
          </p:cNvPr>
          <p:cNvSpPr/>
          <p:nvPr/>
        </p:nvSpPr>
        <p:spPr>
          <a:xfrm>
            <a:off x="7634288" y="3408719"/>
            <a:ext cx="33405" cy="96481"/>
          </a:xfrm>
          <a:custGeom>
            <a:avLst/>
            <a:gdLst>
              <a:gd name="connsiteX0" fmla="*/ 0 w 33405"/>
              <a:gd name="connsiteY0" fmla="*/ 96481 h 96481"/>
              <a:gd name="connsiteX1" fmla="*/ 28575 w 33405"/>
              <a:gd name="connsiteY1" fmla="*/ 8375 h 96481"/>
              <a:gd name="connsiteX2" fmla="*/ 33337 w 33405"/>
              <a:gd name="connsiteY2" fmla="*/ 3612 h 96481"/>
              <a:gd name="connsiteX3" fmla="*/ 30956 w 33405"/>
              <a:gd name="connsiteY3" fmla="*/ 8375 h 964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405" h="96481">
                <a:moveTo>
                  <a:pt x="0" y="96481"/>
                </a:moveTo>
                <a:cubicBezTo>
                  <a:pt x="11509" y="60167"/>
                  <a:pt x="23019" y="23853"/>
                  <a:pt x="28575" y="8375"/>
                </a:cubicBezTo>
                <a:cubicBezTo>
                  <a:pt x="34131" y="-7103"/>
                  <a:pt x="32940" y="3612"/>
                  <a:pt x="33337" y="3612"/>
                </a:cubicBezTo>
                <a:cubicBezTo>
                  <a:pt x="33734" y="3612"/>
                  <a:pt x="32345" y="5993"/>
                  <a:pt x="30956" y="8375"/>
                </a:cubicBezTo>
              </a:path>
            </a:pathLst>
          </a:custGeom>
          <a:noFill/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39C4CCD6-0EE5-4A46-9FB7-BBB6BB798FF8}"/>
              </a:ext>
            </a:extLst>
          </p:cNvPr>
          <p:cNvSpPr/>
          <p:nvPr/>
        </p:nvSpPr>
        <p:spPr>
          <a:xfrm>
            <a:off x="7667625" y="3776663"/>
            <a:ext cx="23813" cy="85725"/>
          </a:xfrm>
          <a:custGeom>
            <a:avLst/>
            <a:gdLst>
              <a:gd name="connsiteX0" fmla="*/ 0 w 23813"/>
              <a:gd name="connsiteY0" fmla="*/ 85725 h 85725"/>
              <a:gd name="connsiteX1" fmla="*/ 21431 w 23813"/>
              <a:gd name="connsiteY1" fmla="*/ 7143 h 85725"/>
              <a:gd name="connsiteX2" fmla="*/ 21431 w 23813"/>
              <a:gd name="connsiteY2" fmla="*/ 7143 h 85725"/>
              <a:gd name="connsiteX3" fmla="*/ 21431 w 23813"/>
              <a:gd name="connsiteY3" fmla="*/ 7143 h 85725"/>
              <a:gd name="connsiteX4" fmla="*/ 23813 w 23813"/>
              <a:gd name="connsiteY4" fmla="*/ 0 h 85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813" h="85725">
                <a:moveTo>
                  <a:pt x="0" y="85725"/>
                </a:moveTo>
                <a:lnTo>
                  <a:pt x="21431" y="7143"/>
                </a:lnTo>
                <a:lnTo>
                  <a:pt x="21431" y="7143"/>
                </a:lnTo>
                <a:lnTo>
                  <a:pt x="21431" y="7143"/>
                </a:lnTo>
                <a:lnTo>
                  <a:pt x="23813" y="0"/>
                </a:lnTo>
              </a:path>
            </a:pathLst>
          </a:custGeom>
          <a:noFill/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A13E2CB2-9895-43C7-9DAA-12D3237E4C97}"/>
              </a:ext>
            </a:extLst>
          </p:cNvPr>
          <p:cNvSpPr/>
          <p:nvPr/>
        </p:nvSpPr>
        <p:spPr>
          <a:xfrm>
            <a:off x="7539038" y="3731419"/>
            <a:ext cx="111918" cy="207169"/>
          </a:xfrm>
          <a:custGeom>
            <a:avLst/>
            <a:gdLst>
              <a:gd name="connsiteX0" fmla="*/ 111918 w 111918"/>
              <a:gd name="connsiteY0" fmla="*/ 207169 h 207169"/>
              <a:gd name="connsiteX1" fmla="*/ 80962 w 111918"/>
              <a:gd name="connsiteY1" fmla="*/ 109537 h 207169"/>
              <a:gd name="connsiteX2" fmla="*/ 35718 w 111918"/>
              <a:gd name="connsiteY2" fmla="*/ 30956 h 207169"/>
              <a:gd name="connsiteX3" fmla="*/ 0 w 111918"/>
              <a:gd name="connsiteY3" fmla="*/ 0 h 207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1918" h="207169">
                <a:moveTo>
                  <a:pt x="111918" y="207169"/>
                </a:moveTo>
                <a:cubicBezTo>
                  <a:pt x="102790" y="173037"/>
                  <a:pt x="93662" y="138906"/>
                  <a:pt x="80962" y="109537"/>
                </a:cubicBezTo>
                <a:cubicBezTo>
                  <a:pt x="68262" y="80168"/>
                  <a:pt x="49212" y="49212"/>
                  <a:pt x="35718" y="30956"/>
                </a:cubicBezTo>
                <a:cubicBezTo>
                  <a:pt x="22224" y="12700"/>
                  <a:pt x="11112" y="6350"/>
                  <a:pt x="0" y="0"/>
                </a:cubicBezTo>
              </a:path>
            </a:pathLst>
          </a:custGeom>
          <a:noFill/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1F2558E2-E6F2-4842-8C4D-F8D9CB566AB2}"/>
              </a:ext>
            </a:extLst>
          </p:cNvPr>
          <p:cNvSpPr/>
          <p:nvPr/>
        </p:nvSpPr>
        <p:spPr>
          <a:xfrm>
            <a:off x="7612856" y="4241006"/>
            <a:ext cx="23813" cy="104775"/>
          </a:xfrm>
          <a:custGeom>
            <a:avLst/>
            <a:gdLst>
              <a:gd name="connsiteX0" fmla="*/ 23813 w 23813"/>
              <a:gd name="connsiteY0" fmla="*/ 104775 h 104775"/>
              <a:gd name="connsiteX1" fmla="*/ 7144 w 23813"/>
              <a:gd name="connsiteY1" fmla="*/ 47625 h 104775"/>
              <a:gd name="connsiteX2" fmla="*/ 0 w 23813"/>
              <a:gd name="connsiteY2" fmla="*/ 0 h 104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813" h="104775">
                <a:moveTo>
                  <a:pt x="23813" y="104775"/>
                </a:moveTo>
                <a:cubicBezTo>
                  <a:pt x="17463" y="84931"/>
                  <a:pt x="11113" y="65087"/>
                  <a:pt x="7144" y="47625"/>
                </a:cubicBezTo>
                <a:cubicBezTo>
                  <a:pt x="3175" y="30162"/>
                  <a:pt x="1587" y="15081"/>
                  <a:pt x="0" y="0"/>
                </a:cubicBezTo>
              </a:path>
            </a:pathLst>
          </a:custGeom>
          <a:noFill/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id="{94B4E84D-D1A3-42CA-BD6F-579FE814E3C3}"/>
              </a:ext>
            </a:extLst>
          </p:cNvPr>
          <p:cNvSpPr/>
          <p:nvPr/>
        </p:nvSpPr>
        <p:spPr>
          <a:xfrm>
            <a:off x="7643813" y="4243388"/>
            <a:ext cx="50006" cy="102393"/>
          </a:xfrm>
          <a:custGeom>
            <a:avLst/>
            <a:gdLst>
              <a:gd name="connsiteX0" fmla="*/ 0 w 50006"/>
              <a:gd name="connsiteY0" fmla="*/ 102393 h 102393"/>
              <a:gd name="connsiteX1" fmla="*/ 50006 w 50006"/>
              <a:gd name="connsiteY1" fmla="*/ 0 h 102393"/>
              <a:gd name="connsiteX2" fmla="*/ 50006 w 50006"/>
              <a:gd name="connsiteY2" fmla="*/ 0 h 102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006" h="102393">
                <a:moveTo>
                  <a:pt x="0" y="102393"/>
                </a:moveTo>
                <a:lnTo>
                  <a:pt x="50006" y="0"/>
                </a:lnTo>
                <a:lnTo>
                  <a:pt x="50006" y="0"/>
                </a:lnTo>
              </a:path>
            </a:pathLst>
          </a:custGeom>
          <a:noFill/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Freeform: Shape 64">
            <a:extLst>
              <a:ext uri="{FF2B5EF4-FFF2-40B4-BE49-F238E27FC236}">
                <a16:creationId xmlns:a16="http://schemas.microsoft.com/office/drawing/2014/main" id="{0893C574-AE2E-435A-96FF-1526EE578166}"/>
              </a:ext>
            </a:extLst>
          </p:cNvPr>
          <p:cNvSpPr/>
          <p:nvPr/>
        </p:nvSpPr>
        <p:spPr>
          <a:xfrm>
            <a:off x="7608094" y="4502944"/>
            <a:ext cx="340519" cy="471487"/>
          </a:xfrm>
          <a:custGeom>
            <a:avLst/>
            <a:gdLst>
              <a:gd name="connsiteX0" fmla="*/ 0 w 340519"/>
              <a:gd name="connsiteY0" fmla="*/ 0 h 471487"/>
              <a:gd name="connsiteX1" fmla="*/ 40481 w 340519"/>
              <a:gd name="connsiteY1" fmla="*/ 104775 h 471487"/>
              <a:gd name="connsiteX2" fmla="*/ 138112 w 340519"/>
              <a:gd name="connsiteY2" fmla="*/ 185737 h 471487"/>
              <a:gd name="connsiteX3" fmla="*/ 216694 w 340519"/>
              <a:gd name="connsiteY3" fmla="*/ 254794 h 471487"/>
              <a:gd name="connsiteX4" fmla="*/ 285750 w 340519"/>
              <a:gd name="connsiteY4" fmla="*/ 357187 h 471487"/>
              <a:gd name="connsiteX5" fmla="*/ 340519 w 340519"/>
              <a:gd name="connsiteY5" fmla="*/ 471487 h 4714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0519" h="471487">
                <a:moveTo>
                  <a:pt x="0" y="0"/>
                </a:moveTo>
                <a:cubicBezTo>
                  <a:pt x="8731" y="36909"/>
                  <a:pt x="17462" y="73819"/>
                  <a:pt x="40481" y="104775"/>
                </a:cubicBezTo>
                <a:cubicBezTo>
                  <a:pt x="63500" y="135731"/>
                  <a:pt x="108743" y="160734"/>
                  <a:pt x="138112" y="185737"/>
                </a:cubicBezTo>
                <a:cubicBezTo>
                  <a:pt x="167481" y="210740"/>
                  <a:pt x="192088" y="226219"/>
                  <a:pt x="216694" y="254794"/>
                </a:cubicBezTo>
                <a:cubicBezTo>
                  <a:pt x="241300" y="283369"/>
                  <a:pt x="265113" y="321072"/>
                  <a:pt x="285750" y="357187"/>
                </a:cubicBezTo>
                <a:cubicBezTo>
                  <a:pt x="306387" y="393302"/>
                  <a:pt x="323453" y="432394"/>
                  <a:pt x="340519" y="471487"/>
                </a:cubicBezTo>
              </a:path>
            </a:pathLst>
          </a:custGeom>
          <a:noFill/>
          <a:ln w="12700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EB5BFA26-A5B5-4DD1-8C73-9A9BFB967BA8}"/>
              </a:ext>
            </a:extLst>
          </p:cNvPr>
          <p:cNvSpPr/>
          <p:nvPr/>
        </p:nvSpPr>
        <p:spPr>
          <a:xfrm>
            <a:off x="7786688" y="4714875"/>
            <a:ext cx="288131" cy="361950"/>
          </a:xfrm>
          <a:custGeom>
            <a:avLst/>
            <a:gdLst>
              <a:gd name="connsiteX0" fmla="*/ 0 w 288131"/>
              <a:gd name="connsiteY0" fmla="*/ 0 h 361950"/>
              <a:gd name="connsiteX1" fmla="*/ 128587 w 288131"/>
              <a:gd name="connsiteY1" fmla="*/ 69056 h 361950"/>
              <a:gd name="connsiteX2" fmla="*/ 221456 w 288131"/>
              <a:gd name="connsiteY2" fmla="*/ 159544 h 361950"/>
              <a:gd name="connsiteX3" fmla="*/ 250031 w 288131"/>
              <a:gd name="connsiteY3" fmla="*/ 261938 h 361950"/>
              <a:gd name="connsiteX4" fmla="*/ 288131 w 288131"/>
              <a:gd name="connsiteY4" fmla="*/ 361950 h 361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131" h="361950">
                <a:moveTo>
                  <a:pt x="0" y="0"/>
                </a:moveTo>
                <a:cubicBezTo>
                  <a:pt x="45839" y="21232"/>
                  <a:pt x="91678" y="42465"/>
                  <a:pt x="128587" y="69056"/>
                </a:cubicBezTo>
                <a:cubicBezTo>
                  <a:pt x="165496" y="95647"/>
                  <a:pt x="201215" y="127397"/>
                  <a:pt x="221456" y="159544"/>
                </a:cubicBezTo>
                <a:cubicBezTo>
                  <a:pt x="241697" y="191691"/>
                  <a:pt x="238919" y="228204"/>
                  <a:pt x="250031" y="261938"/>
                </a:cubicBezTo>
                <a:cubicBezTo>
                  <a:pt x="261143" y="295672"/>
                  <a:pt x="274637" y="328811"/>
                  <a:pt x="288131" y="361950"/>
                </a:cubicBezTo>
              </a:path>
            </a:pathLst>
          </a:custGeom>
          <a:noFill/>
          <a:ln w="6350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C942BB23-356D-45DC-BCA2-463A9282024B}"/>
              </a:ext>
            </a:extLst>
          </p:cNvPr>
          <p:cNvSpPr/>
          <p:nvPr/>
        </p:nvSpPr>
        <p:spPr>
          <a:xfrm>
            <a:off x="8001000" y="4857750"/>
            <a:ext cx="121444" cy="114300"/>
          </a:xfrm>
          <a:custGeom>
            <a:avLst/>
            <a:gdLst>
              <a:gd name="connsiteX0" fmla="*/ 0 w 121444"/>
              <a:gd name="connsiteY0" fmla="*/ 0 h 114300"/>
              <a:gd name="connsiteX1" fmla="*/ 121444 w 121444"/>
              <a:gd name="connsiteY1" fmla="*/ 114300 h 114300"/>
              <a:gd name="connsiteX2" fmla="*/ 121444 w 121444"/>
              <a:gd name="connsiteY2" fmla="*/ 114300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1444" h="114300">
                <a:moveTo>
                  <a:pt x="0" y="0"/>
                </a:moveTo>
                <a:lnTo>
                  <a:pt x="121444" y="114300"/>
                </a:lnTo>
                <a:lnTo>
                  <a:pt x="121444" y="114300"/>
                </a:lnTo>
              </a:path>
            </a:pathLst>
          </a:custGeom>
          <a:noFill/>
          <a:ln w="6350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E426A945-EBDE-4B75-8764-677EDE085CF6}"/>
              </a:ext>
            </a:extLst>
          </p:cNvPr>
          <p:cNvSpPr/>
          <p:nvPr/>
        </p:nvSpPr>
        <p:spPr>
          <a:xfrm>
            <a:off x="7950994" y="4974431"/>
            <a:ext cx="38100" cy="211932"/>
          </a:xfrm>
          <a:custGeom>
            <a:avLst/>
            <a:gdLst>
              <a:gd name="connsiteX0" fmla="*/ 0 w 38100"/>
              <a:gd name="connsiteY0" fmla="*/ 0 h 211932"/>
              <a:gd name="connsiteX1" fmla="*/ 30956 w 38100"/>
              <a:gd name="connsiteY1" fmla="*/ 111919 h 211932"/>
              <a:gd name="connsiteX2" fmla="*/ 38100 w 38100"/>
              <a:gd name="connsiteY2" fmla="*/ 211932 h 211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100" h="211932">
                <a:moveTo>
                  <a:pt x="0" y="0"/>
                </a:moveTo>
                <a:cubicBezTo>
                  <a:pt x="12303" y="38298"/>
                  <a:pt x="24606" y="76597"/>
                  <a:pt x="30956" y="111919"/>
                </a:cubicBezTo>
                <a:cubicBezTo>
                  <a:pt x="37306" y="147241"/>
                  <a:pt x="37703" y="179586"/>
                  <a:pt x="38100" y="211932"/>
                </a:cubicBezTo>
              </a:path>
            </a:pathLst>
          </a:custGeom>
          <a:noFill/>
          <a:ln w="6350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Freeform: Shape 68">
            <a:extLst>
              <a:ext uri="{FF2B5EF4-FFF2-40B4-BE49-F238E27FC236}">
                <a16:creationId xmlns:a16="http://schemas.microsoft.com/office/drawing/2014/main" id="{E15EEC97-EF48-4A05-81F6-678C9B442101}"/>
              </a:ext>
            </a:extLst>
          </p:cNvPr>
          <p:cNvSpPr/>
          <p:nvPr/>
        </p:nvSpPr>
        <p:spPr>
          <a:xfrm>
            <a:off x="7874618" y="4841081"/>
            <a:ext cx="21607" cy="378619"/>
          </a:xfrm>
          <a:custGeom>
            <a:avLst/>
            <a:gdLst>
              <a:gd name="connsiteX0" fmla="*/ 176 w 21607"/>
              <a:gd name="connsiteY0" fmla="*/ 0 h 378619"/>
              <a:gd name="connsiteX1" fmla="*/ 176 w 21607"/>
              <a:gd name="connsiteY1" fmla="*/ 150019 h 378619"/>
              <a:gd name="connsiteX2" fmla="*/ 2557 w 21607"/>
              <a:gd name="connsiteY2" fmla="*/ 266700 h 378619"/>
              <a:gd name="connsiteX3" fmla="*/ 21607 w 21607"/>
              <a:gd name="connsiteY3" fmla="*/ 378619 h 378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607" h="378619">
                <a:moveTo>
                  <a:pt x="176" y="0"/>
                </a:moveTo>
                <a:cubicBezTo>
                  <a:pt x="176" y="53181"/>
                  <a:pt x="-221" y="105569"/>
                  <a:pt x="176" y="150019"/>
                </a:cubicBezTo>
                <a:cubicBezTo>
                  <a:pt x="573" y="194469"/>
                  <a:pt x="-1015" y="228600"/>
                  <a:pt x="2557" y="266700"/>
                </a:cubicBezTo>
                <a:cubicBezTo>
                  <a:pt x="6129" y="304800"/>
                  <a:pt x="13868" y="341709"/>
                  <a:pt x="21607" y="378619"/>
                </a:cubicBezTo>
              </a:path>
            </a:pathLst>
          </a:custGeom>
          <a:noFill/>
          <a:ln w="6350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A6E540F1-1907-4C7F-9CF6-EFBC3E910B34}"/>
              </a:ext>
            </a:extLst>
          </p:cNvPr>
          <p:cNvSpPr/>
          <p:nvPr/>
        </p:nvSpPr>
        <p:spPr>
          <a:xfrm>
            <a:off x="7729538" y="4681538"/>
            <a:ext cx="116681" cy="297656"/>
          </a:xfrm>
          <a:custGeom>
            <a:avLst/>
            <a:gdLst>
              <a:gd name="connsiteX0" fmla="*/ 0 w 116681"/>
              <a:gd name="connsiteY0" fmla="*/ 0 h 297656"/>
              <a:gd name="connsiteX1" fmla="*/ 30956 w 116681"/>
              <a:gd name="connsiteY1" fmla="*/ 152400 h 297656"/>
              <a:gd name="connsiteX2" fmla="*/ 116681 w 116681"/>
              <a:gd name="connsiteY2" fmla="*/ 297656 h 297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6681" h="297656">
                <a:moveTo>
                  <a:pt x="0" y="0"/>
                </a:moveTo>
                <a:cubicBezTo>
                  <a:pt x="5754" y="51395"/>
                  <a:pt x="11509" y="102791"/>
                  <a:pt x="30956" y="152400"/>
                </a:cubicBezTo>
                <a:cubicBezTo>
                  <a:pt x="50403" y="202009"/>
                  <a:pt x="83542" y="249832"/>
                  <a:pt x="116681" y="297656"/>
                </a:cubicBezTo>
              </a:path>
            </a:pathLst>
          </a:custGeom>
          <a:noFill/>
          <a:ln w="6350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4F2FAAD9-8820-4A93-90D0-0E8F9EB087D6}"/>
              </a:ext>
            </a:extLst>
          </p:cNvPr>
          <p:cNvSpPr/>
          <p:nvPr/>
        </p:nvSpPr>
        <p:spPr>
          <a:xfrm>
            <a:off x="7743825" y="4776788"/>
            <a:ext cx="28575" cy="188118"/>
          </a:xfrm>
          <a:custGeom>
            <a:avLst/>
            <a:gdLst>
              <a:gd name="connsiteX0" fmla="*/ 0 w 28575"/>
              <a:gd name="connsiteY0" fmla="*/ 0 h 188118"/>
              <a:gd name="connsiteX1" fmla="*/ 28575 w 28575"/>
              <a:gd name="connsiteY1" fmla="*/ 188118 h 188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575" h="188118">
                <a:moveTo>
                  <a:pt x="0" y="0"/>
                </a:moveTo>
                <a:lnTo>
                  <a:pt x="28575" y="188118"/>
                </a:lnTo>
              </a:path>
            </a:pathLst>
          </a:custGeom>
          <a:noFill/>
          <a:ln w="6350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7F0A9BC1-DF75-4837-B030-5F3B482D5D71}"/>
              </a:ext>
            </a:extLst>
          </p:cNvPr>
          <p:cNvSpPr/>
          <p:nvPr/>
        </p:nvSpPr>
        <p:spPr>
          <a:xfrm>
            <a:off x="7141369" y="4550569"/>
            <a:ext cx="454819" cy="421481"/>
          </a:xfrm>
          <a:custGeom>
            <a:avLst/>
            <a:gdLst>
              <a:gd name="connsiteX0" fmla="*/ 454819 w 454819"/>
              <a:gd name="connsiteY0" fmla="*/ 0 h 421481"/>
              <a:gd name="connsiteX1" fmla="*/ 321469 w 454819"/>
              <a:gd name="connsiteY1" fmla="*/ 80962 h 421481"/>
              <a:gd name="connsiteX2" fmla="*/ 245269 w 454819"/>
              <a:gd name="connsiteY2" fmla="*/ 130969 h 421481"/>
              <a:gd name="connsiteX3" fmla="*/ 126206 w 454819"/>
              <a:gd name="connsiteY3" fmla="*/ 219075 h 421481"/>
              <a:gd name="connsiteX4" fmla="*/ 73819 w 454819"/>
              <a:gd name="connsiteY4" fmla="*/ 323850 h 421481"/>
              <a:gd name="connsiteX5" fmla="*/ 0 w 454819"/>
              <a:gd name="connsiteY5" fmla="*/ 421481 h 4214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4819" h="421481">
                <a:moveTo>
                  <a:pt x="454819" y="0"/>
                </a:moveTo>
                <a:lnTo>
                  <a:pt x="321469" y="80962"/>
                </a:lnTo>
                <a:cubicBezTo>
                  <a:pt x="286544" y="102790"/>
                  <a:pt x="277813" y="107950"/>
                  <a:pt x="245269" y="130969"/>
                </a:cubicBezTo>
                <a:cubicBezTo>
                  <a:pt x="212725" y="153988"/>
                  <a:pt x="154781" y="186928"/>
                  <a:pt x="126206" y="219075"/>
                </a:cubicBezTo>
                <a:cubicBezTo>
                  <a:pt x="97631" y="251222"/>
                  <a:pt x="94853" y="290116"/>
                  <a:pt x="73819" y="323850"/>
                </a:cubicBezTo>
                <a:cubicBezTo>
                  <a:pt x="52785" y="357584"/>
                  <a:pt x="26392" y="389532"/>
                  <a:pt x="0" y="421481"/>
                </a:cubicBezTo>
              </a:path>
            </a:pathLst>
          </a:custGeom>
          <a:noFill/>
          <a:ln w="12700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16D759F2-DC2A-413F-B187-B395989FE6A8}"/>
              </a:ext>
            </a:extLst>
          </p:cNvPr>
          <p:cNvSpPr/>
          <p:nvPr/>
        </p:nvSpPr>
        <p:spPr>
          <a:xfrm>
            <a:off x="7038975" y="4976813"/>
            <a:ext cx="97631" cy="238125"/>
          </a:xfrm>
          <a:custGeom>
            <a:avLst/>
            <a:gdLst>
              <a:gd name="connsiteX0" fmla="*/ 97631 w 97631"/>
              <a:gd name="connsiteY0" fmla="*/ 0 h 238125"/>
              <a:gd name="connsiteX1" fmla="*/ 50006 w 97631"/>
              <a:gd name="connsiteY1" fmla="*/ 102393 h 238125"/>
              <a:gd name="connsiteX2" fmla="*/ 0 w 97631"/>
              <a:gd name="connsiteY2" fmla="*/ 238125 h 238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631" h="238125">
                <a:moveTo>
                  <a:pt x="97631" y="0"/>
                </a:moveTo>
                <a:cubicBezTo>
                  <a:pt x="81954" y="31353"/>
                  <a:pt x="66278" y="62706"/>
                  <a:pt x="50006" y="102393"/>
                </a:cubicBezTo>
                <a:cubicBezTo>
                  <a:pt x="33734" y="142081"/>
                  <a:pt x="16867" y="190103"/>
                  <a:pt x="0" y="238125"/>
                </a:cubicBezTo>
              </a:path>
            </a:pathLst>
          </a:custGeom>
          <a:noFill/>
          <a:ln w="6350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7521B0D0-9EF7-4613-8684-0762F8270CAF}"/>
              </a:ext>
            </a:extLst>
          </p:cNvPr>
          <p:cNvSpPr/>
          <p:nvPr/>
        </p:nvSpPr>
        <p:spPr>
          <a:xfrm>
            <a:off x="7572375" y="4607719"/>
            <a:ext cx="49659" cy="352425"/>
          </a:xfrm>
          <a:custGeom>
            <a:avLst/>
            <a:gdLst>
              <a:gd name="connsiteX0" fmla="*/ 0 w 49659"/>
              <a:gd name="connsiteY0" fmla="*/ 0 h 352425"/>
              <a:gd name="connsiteX1" fmla="*/ 45244 w 49659"/>
              <a:gd name="connsiteY1" fmla="*/ 104775 h 352425"/>
              <a:gd name="connsiteX2" fmla="*/ 45244 w 49659"/>
              <a:gd name="connsiteY2" fmla="*/ 226219 h 352425"/>
              <a:gd name="connsiteX3" fmla="*/ 21431 w 49659"/>
              <a:gd name="connsiteY3" fmla="*/ 285750 h 352425"/>
              <a:gd name="connsiteX4" fmla="*/ 26194 w 49659"/>
              <a:gd name="connsiteY4" fmla="*/ 352425 h 352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659" h="352425">
                <a:moveTo>
                  <a:pt x="0" y="0"/>
                </a:moveTo>
                <a:cubicBezTo>
                  <a:pt x="18851" y="33536"/>
                  <a:pt x="37703" y="67072"/>
                  <a:pt x="45244" y="104775"/>
                </a:cubicBezTo>
                <a:cubicBezTo>
                  <a:pt x="52785" y="142478"/>
                  <a:pt x="49213" y="196057"/>
                  <a:pt x="45244" y="226219"/>
                </a:cubicBezTo>
                <a:cubicBezTo>
                  <a:pt x="41275" y="256381"/>
                  <a:pt x="24606" y="264716"/>
                  <a:pt x="21431" y="285750"/>
                </a:cubicBezTo>
                <a:cubicBezTo>
                  <a:pt x="18256" y="306784"/>
                  <a:pt x="22225" y="329604"/>
                  <a:pt x="26194" y="352425"/>
                </a:cubicBezTo>
              </a:path>
            </a:pathLst>
          </a:custGeom>
          <a:noFill/>
          <a:ln w="9525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F14CFBFF-729D-4F72-8D21-B21415FAF815}"/>
              </a:ext>
            </a:extLst>
          </p:cNvPr>
          <p:cNvSpPr/>
          <p:nvPr/>
        </p:nvSpPr>
        <p:spPr>
          <a:xfrm>
            <a:off x="7624763" y="4802981"/>
            <a:ext cx="91766" cy="314325"/>
          </a:xfrm>
          <a:custGeom>
            <a:avLst/>
            <a:gdLst>
              <a:gd name="connsiteX0" fmla="*/ 0 w 91766"/>
              <a:gd name="connsiteY0" fmla="*/ 0 h 314325"/>
              <a:gd name="connsiteX1" fmla="*/ 59531 w 91766"/>
              <a:gd name="connsiteY1" fmla="*/ 130969 h 314325"/>
              <a:gd name="connsiteX2" fmla="*/ 88106 w 91766"/>
              <a:gd name="connsiteY2" fmla="*/ 202407 h 314325"/>
              <a:gd name="connsiteX3" fmla="*/ 90487 w 91766"/>
              <a:gd name="connsiteY3" fmla="*/ 314325 h 314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766" h="314325">
                <a:moveTo>
                  <a:pt x="0" y="0"/>
                </a:moveTo>
                <a:cubicBezTo>
                  <a:pt x="22423" y="48617"/>
                  <a:pt x="44847" y="97235"/>
                  <a:pt x="59531" y="130969"/>
                </a:cubicBezTo>
                <a:cubicBezTo>
                  <a:pt x="74215" y="164703"/>
                  <a:pt x="82947" y="171848"/>
                  <a:pt x="88106" y="202407"/>
                </a:cubicBezTo>
                <a:cubicBezTo>
                  <a:pt x="93265" y="232966"/>
                  <a:pt x="91876" y="273645"/>
                  <a:pt x="90487" y="314325"/>
                </a:cubicBezTo>
              </a:path>
            </a:pathLst>
          </a:custGeom>
          <a:noFill/>
          <a:ln w="9525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6B3BB265-26B2-4CC0-B365-9EC83E4D3882}"/>
              </a:ext>
            </a:extLst>
          </p:cNvPr>
          <p:cNvSpPr/>
          <p:nvPr/>
        </p:nvSpPr>
        <p:spPr>
          <a:xfrm>
            <a:off x="7632898" y="4914900"/>
            <a:ext cx="41871" cy="290513"/>
          </a:xfrm>
          <a:custGeom>
            <a:avLst/>
            <a:gdLst>
              <a:gd name="connsiteX0" fmla="*/ 41871 w 41871"/>
              <a:gd name="connsiteY0" fmla="*/ 0 h 290513"/>
              <a:gd name="connsiteX1" fmla="*/ 1390 w 41871"/>
              <a:gd name="connsiteY1" fmla="*/ 95250 h 290513"/>
              <a:gd name="connsiteX2" fmla="*/ 13296 w 41871"/>
              <a:gd name="connsiteY2" fmla="*/ 290513 h 290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871" h="290513">
                <a:moveTo>
                  <a:pt x="41871" y="0"/>
                </a:moveTo>
                <a:cubicBezTo>
                  <a:pt x="24011" y="23415"/>
                  <a:pt x="6152" y="46831"/>
                  <a:pt x="1390" y="95250"/>
                </a:cubicBezTo>
                <a:cubicBezTo>
                  <a:pt x="-3372" y="143669"/>
                  <a:pt x="4962" y="217091"/>
                  <a:pt x="13296" y="290513"/>
                </a:cubicBezTo>
              </a:path>
            </a:pathLst>
          </a:custGeom>
          <a:noFill/>
          <a:ln w="6350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99D1EB35-7814-43BA-A628-48F20E39165E}"/>
              </a:ext>
            </a:extLst>
          </p:cNvPr>
          <p:cNvSpPr/>
          <p:nvPr/>
        </p:nvSpPr>
        <p:spPr>
          <a:xfrm>
            <a:off x="7477557" y="4955381"/>
            <a:ext cx="80531" cy="292894"/>
          </a:xfrm>
          <a:custGeom>
            <a:avLst/>
            <a:gdLst>
              <a:gd name="connsiteX0" fmla="*/ 16237 w 80531"/>
              <a:gd name="connsiteY0" fmla="*/ 0 h 292894"/>
              <a:gd name="connsiteX1" fmla="*/ 1949 w 80531"/>
              <a:gd name="connsiteY1" fmla="*/ 88107 h 292894"/>
              <a:gd name="connsiteX2" fmla="*/ 54337 w 80531"/>
              <a:gd name="connsiteY2" fmla="*/ 247650 h 292894"/>
              <a:gd name="connsiteX3" fmla="*/ 61481 w 80531"/>
              <a:gd name="connsiteY3" fmla="*/ 266700 h 292894"/>
              <a:gd name="connsiteX4" fmla="*/ 80531 w 80531"/>
              <a:gd name="connsiteY4" fmla="*/ 292894 h 292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531" h="292894">
                <a:moveTo>
                  <a:pt x="16237" y="0"/>
                </a:moveTo>
                <a:cubicBezTo>
                  <a:pt x="5918" y="23416"/>
                  <a:pt x="-4401" y="46832"/>
                  <a:pt x="1949" y="88107"/>
                </a:cubicBezTo>
                <a:cubicBezTo>
                  <a:pt x="8299" y="129382"/>
                  <a:pt x="44415" y="217885"/>
                  <a:pt x="54337" y="247650"/>
                </a:cubicBezTo>
                <a:cubicBezTo>
                  <a:pt x="64259" y="277416"/>
                  <a:pt x="57115" y="259159"/>
                  <a:pt x="61481" y="266700"/>
                </a:cubicBezTo>
                <a:cubicBezTo>
                  <a:pt x="65847" y="274241"/>
                  <a:pt x="73189" y="283567"/>
                  <a:pt x="80531" y="292894"/>
                </a:cubicBezTo>
              </a:path>
            </a:pathLst>
          </a:custGeom>
          <a:noFill/>
          <a:ln w="6350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Freeform: Shape 77">
            <a:extLst>
              <a:ext uri="{FF2B5EF4-FFF2-40B4-BE49-F238E27FC236}">
                <a16:creationId xmlns:a16="http://schemas.microsoft.com/office/drawing/2014/main" id="{F46F8C82-91D9-4B0F-A325-7F5BAC731B66}"/>
              </a:ext>
            </a:extLst>
          </p:cNvPr>
          <p:cNvSpPr/>
          <p:nvPr/>
        </p:nvSpPr>
        <p:spPr>
          <a:xfrm>
            <a:off x="7362825" y="4991100"/>
            <a:ext cx="114300" cy="209550"/>
          </a:xfrm>
          <a:custGeom>
            <a:avLst/>
            <a:gdLst>
              <a:gd name="connsiteX0" fmla="*/ 114300 w 114300"/>
              <a:gd name="connsiteY0" fmla="*/ 0 h 209550"/>
              <a:gd name="connsiteX1" fmla="*/ 61913 w 114300"/>
              <a:gd name="connsiteY1" fmla="*/ 54769 h 209550"/>
              <a:gd name="connsiteX2" fmla="*/ 0 w 114300"/>
              <a:gd name="connsiteY2" fmla="*/ 209550 h 209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4300" h="209550">
                <a:moveTo>
                  <a:pt x="114300" y="0"/>
                </a:moveTo>
                <a:cubicBezTo>
                  <a:pt x="97631" y="9922"/>
                  <a:pt x="80963" y="19844"/>
                  <a:pt x="61913" y="54769"/>
                </a:cubicBezTo>
                <a:cubicBezTo>
                  <a:pt x="42863" y="89694"/>
                  <a:pt x="21431" y="149622"/>
                  <a:pt x="0" y="209550"/>
                </a:cubicBezTo>
              </a:path>
            </a:pathLst>
          </a:custGeom>
          <a:noFill/>
          <a:ln w="6350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3C48413C-6847-4991-9A18-237114303969}"/>
              </a:ext>
            </a:extLst>
          </p:cNvPr>
          <p:cNvSpPr/>
          <p:nvPr/>
        </p:nvSpPr>
        <p:spPr>
          <a:xfrm>
            <a:off x="7251157" y="4672013"/>
            <a:ext cx="141418" cy="378618"/>
          </a:xfrm>
          <a:custGeom>
            <a:avLst/>
            <a:gdLst>
              <a:gd name="connsiteX0" fmla="*/ 140243 w 141418"/>
              <a:gd name="connsiteY0" fmla="*/ 0 h 378618"/>
              <a:gd name="connsiteX1" fmla="*/ 123574 w 141418"/>
              <a:gd name="connsiteY1" fmla="*/ 204787 h 378618"/>
              <a:gd name="connsiteX2" fmla="*/ 16418 w 141418"/>
              <a:gd name="connsiteY2" fmla="*/ 309562 h 378618"/>
              <a:gd name="connsiteX3" fmla="*/ 2131 w 141418"/>
              <a:gd name="connsiteY3" fmla="*/ 378618 h 378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1418" h="378618">
                <a:moveTo>
                  <a:pt x="140243" y="0"/>
                </a:moveTo>
                <a:cubicBezTo>
                  <a:pt x="142227" y="76597"/>
                  <a:pt x="144211" y="153194"/>
                  <a:pt x="123574" y="204787"/>
                </a:cubicBezTo>
                <a:cubicBezTo>
                  <a:pt x="102937" y="256380"/>
                  <a:pt x="36658" y="280590"/>
                  <a:pt x="16418" y="309562"/>
                </a:cubicBezTo>
                <a:cubicBezTo>
                  <a:pt x="-3822" y="338534"/>
                  <a:pt x="-846" y="358576"/>
                  <a:pt x="2131" y="378618"/>
                </a:cubicBezTo>
              </a:path>
            </a:pathLst>
          </a:custGeom>
          <a:noFill/>
          <a:ln w="9525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Freeform: Shape 79">
            <a:extLst>
              <a:ext uri="{FF2B5EF4-FFF2-40B4-BE49-F238E27FC236}">
                <a16:creationId xmlns:a16="http://schemas.microsoft.com/office/drawing/2014/main" id="{B6B0C146-E398-42D2-B1DC-6ADDA7C985F8}"/>
              </a:ext>
            </a:extLst>
          </p:cNvPr>
          <p:cNvSpPr/>
          <p:nvPr/>
        </p:nvSpPr>
        <p:spPr>
          <a:xfrm>
            <a:off x="7336631" y="4855369"/>
            <a:ext cx="45244" cy="247650"/>
          </a:xfrm>
          <a:custGeom>
            <a:avLst/>
            <a:gdLst>
              <a:gd name="connsiteX0" fmla="*/ 42863 w 45244"/>
              <a:gd name="connsiteY0" fmla="*/ 0 h 247650"/>
              <a:gd name="connsiteX1" fmla="*/ 40482 w 45244"/>
              <a:gd name="connsiteY1" fmla="*/ 114300 h 247650"/>
              <a:gd name="connsiteX2" fmla="*/ 0 w 45244"/>
              <a:gd name="connsiteY2" fmla="*/ 247650 h 247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244" h="247650">
                <a:moveTo>
                  <a:pt x="42863" y="0"/>
                </a:moveTo>
                <a:cubicBezTo>
                  <a:pt x="45244" y="36512"/>
                  <a:pt x="47626" y="73025"/>
                  <a:pt x="40482" y="114300"/>
                </a:cubicBezTo>
                <a:cubicBezTo>
                  <a:pt x="33338" y="155575"/>
                  <a:pt x="16669" y="201612"/>
                  <a:pt x="0" y="247650"/>
                </a:cubicBezTo>
              </a:path>
            </a:pathLst>
          </a:custGeom>
          <a:noFill/>
          <a:ln w="6350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50C57B54-CB50-42A3-9639-50705E02CD2C}"/>
              </a:ext>
            </a:extLst>
          </p:cNvPr>
          <p:cNvSpPr/>
          <p:nvPr/>
        </p:nvSpPr>
        <p:spPr>
          <a:xfrm>
            <a:off x="7165181" y="4598194"/>
            <a:ext cx="352425" cy="159544"/>
          </a:xfrm>
          <a:custGeom>
            <a:avLst/>
            <a:gdLst>
              <a:gd name="connsiteX0" fmla="*/ 352425 w 352425"/>
              <a:gd name="connsiteY0" fmla="*/ 0 h 159544"/>
              <a:gd name="connsiteX1" fmla="*/ 285750 w 352425"/>
              <a:gd name="connsiteY1" fmla="*/ 9525 h 159544"/>
              <a:gd name="connsiteX2" fmla="*/ 171450 w 352425"/>
              <a:gd name="connsiteY2" fmla="*/ 28575 h 159544"/>
              <a:gd name="connsiteX3" fmla="*/ 88107 w 352425"/>
              <a:gd name="connsiteY3" fmla="*/ 66675 h 159544"/>
              <a:gd name="connsiteX4" fmla="*/ 28575 w 352425"/>
              <a:gd name="connsiteY4" fmla="*/ 119062 h 159544"/>
              <a:gd name="connsiteX5" fmla="*/ 0 w 352425"/>
              <a:gd name="connsiteY5" fmla="*/ 159544 h 15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2425" h="159544">
                <a:moveTo>
                  <a:pt x="352425" y="0"/>
                </a:moveTo>
                <a:lnTo>
                  <a:pt x="285750" y="9525"/>
                </a:lnTo>
                <a:cubicBezTo>
                  <a:pt x="255587" y="14288"/>
                  <a:pt x="204390" y="19050"/>
                  <a:pt x="171450" y="28575"/>
                </a:cubicBezTo>
                <a:cubicBezTo>
                  <a:pt x="138510" y="38100"/>
                  <a:pt x="111919" y="51594"/>
                  <a:pt x="88107" y="66675"/>
                </a:cubicBezTo>
                <a:cubicBezTo>
                  <a:pt x="64295" y="81756"/>
                  <a:pt x="43259" y="103584"/>
                  <a:pt x="28575" y="119062"/>
                </a:cubicBezTo>
                <a:cubicBezTo>
                  <a:pt x="13891" y="134540"/>
                  <a:pt x="6945" y="147042"/>
                  <a:pt x="0" y="159544"/>
                </a:cubicBezTo>
              </a:path>
            </a:pathLst>
          </a:custGeom>
          <a:noFill/>
          <a:ln w="9525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Freeform: Shape 81">
            <a:extLst>
              <a:ext uri="{FF2B5EF4-FFF2-40B4-BE49-F238E27FC236}">
                <a16:creationId xmlns:a16="http://schemas.microsoft.com/office/drawing/2014/main" id="{F0A20737-EAC2-4E6F-8F8D-70A456C6A033}"/>
              </a:ext>
            </a:extLst>
          </p:cNvPr>
          <p:cNvSpPr/>
          <p:nvPr/>
        </p:nvSpPr>
        <p:spPr>
          <a:xfrm>
            <a:off x="7010400" y="4598194"/>
            <a:ext cx="290513" cy="62273"/>
          </a:xfrm>
          <a:custGeom>
            <a:avLst/>
            <a:gdLst>
              <a:gd name="connsiteX0" fmla="*/ 290513 w 290513"/>
              <a:gd name="connsiteY0" fmla="*/ 40481 h 62273"/>
              <a:gd name="connsiteX1" fmla="*/ 180975 w 290513"/>
              <a:gd name="connsiteY1" fmla="*/ 26194 h 62273"/>
              <a:gd name="connsiteX2" fmla="*/ 121444 w 290513"/>
              <a:gd name="connsiteY2" fmla="*/ 61912 h 62273"/>
              <a:gd name="connsiteX3" fmla="*/ 0 w 290513"/>
              <a:gd name="connsiteY3" fmla="*/ 0 h 62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0513" h="62273">
                <a:moveTo>
                  <a:pt x="290513" y="40481"/>
                </a:moveTo>
                <a:cubicBezTo>
                  <a:pt x="249833" y="31551"/>
                  <a:pt x="209153" y="22622"/>
                  <a:pt x="180975" y="26194"/>
                </a:cubicBezTo>
                <a:cubicBezTo>
                  <a:pt x="152797" y="29766"/>
                  <a:pt x="151606" y="66278"/>
                  <a:pt x="121444" y="61912"/>
                </a:cubicBezTo>
                <a:cubicBezTo>
                  <a:pt x="91282" y="57546"/>
                  <a:pt x="45641" y="28773"/>
                  <a:pt x="0" y="0"/>
                </a:cubicBezTo>
              </a:path>
            </a:pathLst>
          </a:custGeom>
          <a:noFill/>
          <a:ln w="12700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Arrow: Down 83">
            <a:extLst>
              <a:ext uri="{FF2B5EF4-FFF2-40B4-BE49-F238E27FC236}">
                <a16:creationId xmlns:a16="http://schemas.microsoft.com/office/drawing/2014/main" id="{F1B4D1FD-56DA-4515-84F7-D4DF0C555B43}"/>
              </a:ext>
            </a:extLst>
          </p:cNvPr>
          <p:cNvSpPr/>
          <p:nvPr/>
        </p:nvSpPr>
        <p:spPr>
          <a:xfrm rot="10800000">
            <a:off x="6774856" y="3982098"/>
            <a:ext cx="325086" cy="327169"/>
          </a:xfrm>
          <a:prstGeom prst="downArrow">
            <a:avLst/>
          </a:prstGeom>
          <a:solidFill>
            <a:schemeClr val="tx1">
              <a:lumMod val="50000"/>
            </a:schemeClr>
          </a:solidFill>
          <a:ln w="6350">
            <a:solidFill>
              <a:schemeClr val="accent1">
                <a:shade val="50000"/>
                <a:hueMod val="9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Arrow: Down 84">
            <a:extLst>
              <a:ext uri="{FF2B5EF4-FFF2-40B4-BE49-F238E27FC236}">
                <a16:creationId xmlns:a16="http://schemas.microsoft.com/office/drawing/2014/main" id="{D3AEBCE2-E0E2-475F-A1F0-087652E35BA7}"/>
              </a:ext>
            </a:extLst>
          </p:cNvPr>
          <p:cNvSpPr/>
          <p:nvPr/>
        </p:nvSpPr>
        <p:spPr>
          <a:xfrm rot="16353764">
            <a:off x="10883629" y="4893465"/>
            <a:ext cx="325086" cy="746990"/>
          </a:xfrm>
          <a:prstGeom prst="downArrow">
            <a:avLst/>
          </a:prstGeom>
          <a:solidFill>
            <a:schemeClr val="tx1">
              <a:lumMod val="50000"/>
            </a:schemeClr>
          </a:solidFill>
          <a:ln w="6350">
            <a:solidFill>
              <a:schemeClr val="accent1">
                <a:shade val="50000"/>
                <a:hueMod val="9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Arrow: Down 85">
            <a:extLst>
              <a:ext uri="{FF2B5EF4-FFF2-40B4-BE49-F238E27FC236}">
                <a16:creationId xmlns:a16="http://schemas.microsoft.com/office/drawing/2014/main" id="{5E9F47A3-C667-476B-A3B1-48DB7AA8DD0D}"/>
              </a:ext>
            </a:extLst>
          </p:cNvPr>
          <p:cNvSpPr/>
          <p:nvPr/>
        </p:nvSpPr>
        <p:spPr>
          <a:xfrm rot="16362926">
            <a:off x="6235787" y="4570467"/>
            <a:ext cx="325086" cy="746990"/>
          </a:xfrm>
          <a:prstGeom prst="downArrow">
            <a:avLst/>
          </a:prstGeom>
          <a:solidFill>
            <a:schemeClr val="tx1">
              <a:lumMod val="50000"/>
            </a:schemeClr>
          </a:solidFill>
          <a:ln w="6350">
            <a:solidFill>
              <a:schemeClr val="accent1">
                <a:shade val="50000"/>
                <a:hueMod val="9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Arrow: Down 86">
            <a:extLst>
              <a:ext uri="{FF2B5EF4-FFF2-40B4-BE49-F238E27FC236}">
                <a16:creationId xmlns:a16="http://schemas.microsoft.com/office/drawing/2014/main" id="{D89DD603-E4DF-4706-ABB4-9199D9620919}"/>
              </a:ext>
            </a:extLst>
          </p:cNvPr>
          <p:cNvSpPr/>
          <p:nvPr/>
        </p:nvSpPr>
        <p:spPr>
          <a:xfrm rot="10800000">
            <a:off x="7088614" y="5450517"/>
            <a:ext cx="325086" cy="904018"/>
          </a:xfrm>
          <a:prstGeom prst="downArrow">
            <a:avLst/>
          </a:prstGeom>
          <a:solidFill>
            <a:schemeClr val="tx1">
              <a:lumMod val="50000"/>
            </a:schemeClr>
          </a:solidFill>
          <a:ln w="6350">
            <a:solidFill>
              <a:schemeClr val="accent1">
                <a:shade val="50000"/>
                <a:hueMod val="9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Arrow: Down 87">
            <a:extLst>
              <a:ext uri="{FF2B5EF4-FFF2-40B4-BE49-F238E27FC236}">
                <a16:creationId xmlns:a16="http://schemas.microsoft.com/office/drawing/2014/main" id="{C2A60FDF-D691-4FE1-B64C-6F3A71303E46}"/>
              </a:ext>
            </a:extLst>
          </p:cNvPr>
          <p:cNvSpPr/>
          <p:nvPr/>
        </p:nvSpPr>
        <p:spPr>
          <a:xfrm>
            <a:off x="8889407" y="5499457"/>
            <a:ext cx="325086" cy="794156"/>
          </a:xfrm>
          <a:prstGeom prst="downArrow">
            <a:avLst/>
          </a:prstGeom>
          <a:solidFill>
            <a:schemeClr val="tx1">
              <a:lumMod val="50000"/>
            </a:schemeClr>
          </a:solidFill>
          <a:ln w="6350">
            <a:solidFill>
              <a:schemeClr val="accent1">
                <a:shade val="50000"/>
                <a:hueMod val="9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Freeform: Shape 88">
            <a:extLst>
              <a:ext uri="{FF2B5EF4-FFF2-40B4-BE49-F238E27FC236}">
                <a16:creationId xmlns:a16="http://schemas.microsoft.com/office/drawing/2014/main" id="{91F1CF64-489E-4B03-B930-DC4EC5624B49}"/>
              </a:ext>
            </a:extLst>
          </p:cNvPr>
          <p:cNvSpPr/>
          <p:nvPr/>
        </p:nvSpPr>
        <p:spPr>
          <a:xfrm>
            <a:off x="6810375" y="5400675"/>
            <a:ext cx="3867150" cy="152400"/>
          </a:xfrm>
          <a:custGeom>
            <a:avLst/>
            <a:gdLst>
              <a:gd name="connsiteX0" fmla="*/ 0 w 3867150"/>
              <a:gd name="connsiteY0" fmla="*/ 0 h 152400"/>
              <a:gd name="connsiteX1" fmla="*/ 552450 w 3867150"/>
              <a:gd name="connsiteY1" fmla="*/ 47625 h 152400"/>
              <a:gd name="connsiteX2" fmla="*/ 1076325 w 3867150"/>
              <a:gd name="connsiteY2" fmla="*/ 85725 h 152400"/>
              <a:gd name="connsiteX3" fmla="*/ 1590675 w 3867150"/>
              <a:gd name="connsiteY3" fmla="*/ 123825 h 152400"/>
              <a:gd name="connsiteX4" fmla="*/ 2162175 w 3867150"/>
              <a:gd name="connsiteY4" fmla="*/ 104775 h 152400"/>
              <a:gd name="connsiteX5" fmla="*/ 2628900 w 3867150"/>
              <a:gd name="connsiteY5" fmla="*/ 123825 h 152400"/>
              <a:gd name="connsiteX6" fmla="*/ 3429000 w 3867150"/>
              <a:gd name="connsiteY6" fmla="*/ 142875 h 152400"/>
              <a:gd name="connsiteX7" fmla="*/ 3867150 w 3867150"/>
              <a:gd name="connsiteY7" fmla="*/ 152400 h 15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867150" h="152400">
                <a:moveTo>
                  <a:pt x="0" y="0"/>
                </a:moveTo>
                <a:lnTo>
                  <a:pt x="552450" y="47625"/>
                </a:lnTo>
                <a:lnTo>
                  <a:pt x="1076325" y="85725"/>
                </a:lnTo>
                <a:cubicBezTo>
                  <a:pt x="1249363" y="98425"/>
                  <a:pt x="1409700" y="120650"/>
                  <a:pt x="1590675" y="123825"/>
                </a:cubicBezTo>
                <a:cubicBezTo>
                  <a:pt x="1771650" y="127000"/>
                  <a:pt x="1989138" y="104775"/>
                  <a:pt x="2162175" y="104775"/>
                </a:cubicBezTo>
                <a:cubicBezTo>
                  <a:pt x="2335212" y="104775"/>
                  <a:pt x="2628900" y="123825"/>
                  <a:pt x="2628900" y="123825"/>
                </a:cubicBezTo>
                <a:lnTo>
                  <a:pt x="3429000" y="142875"/>
                </a:lnTo>
                <a:lnTo>
                  <a:pt x="3867150" y="152400"/>
                </a:lnTo>
              </a:path>
            </a:pathLst>
          </a:custGeom>
          <a:noFill/>
          <a:ln>
            <a:solidFill>
              <a:schemeClr val="tx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BA279CFF-AC68-438F-AC1D-9FAFB75DE783}"/>
              </a:ext>
            </a:extLst>
          </p:cNvPr>
          <p:cNvSpPr txBox="1"/>
          <p:nvPr/>
        </p:nvSpPr>
        <p:spPr>
          <a:xfrm>
            <a:off x="7644035" y="2451283"/>
            <a:ext cx="1585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Transpiration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4A4B53A3-0814-4989-A780-C79D9DE5C6B1}"/>
              </a:ext>
            </a:extLst>
          </p:cNvPr>
          <p:cNvSpPr txBox="1"/>
          <p:nvPr/>
        </p:nvSpPr>
        <p:spPr>
          <a:xfrm>
            <a:off x="9508481" y="2402424"/>
            <a:ext cx="1151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Irrigation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EA91620C-FDFA-4FB9-AE95-B2633432C8DF}"/>
              </a:ext>
            </a:extLst>
          </p:cNvPr>
          <p:cNvSpPr txBox="1"/>
          <p:nvPr/>
        </p:nvSpPr>
        <p:spPr>
          <a:xfrm>
            <a:off x="10165352" y="2747927"/>
            <a:ext cx="990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Rainfall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528DC418-1F84-493B-AD26-8E87D7977535}"/>
              </a:ext>
            </a:extLst>
          </p:cNvPr>
          <p:cNvSpPr txBox="1"/>
          <p:nvPr/>
        </p:nvSpPr>
        <p:spPr>
          <a:xfrm rot="255035">
            <a:off x="10708310" y="4635179"/>
            <a:ext cx="14366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Subsurface</a:t>
            </a:r>
          </a:p>
          <a:p>
            <a:r>
              <a:rPr lang="en-US" dirty="0">
                <a:solidFill>
                  <a:schemeClr val="bg1"/>
                </a:solidFill>
              </a:rPr>
              <a:t>flow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E2F70CF1-9956-4455-B241-B68246C53269}"/>
              </a:ext>
            </a:extLst>
          </p:cNvPr>
          <p:cNvSpPr txBox="1"/>
          <p:nvPr/>
        </p:nvSpPr>
        <p:spPr>
          <a:xfrm>
            <a:off x="9167899" y="5476736"/>
            <a:ext cx="14814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Deep</a:t>
            </a:r>
          </a:p>
          <a:p>
            <a:r>
              <a:rPr lang="en-US" dirty="0">
                <a:solidFill>
                  <a:schemeClr val="bg1"/>
                </a:solidFill>
              </a:rPr>
              <a:t>percolation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CAF3030B-49EA-481B-B63E-CD1FA0B9343A}"/>
              </a:ext>
            </a:extLst>
          </p:cNvPr>
          <p:cNvSpPr txBox="1"/>
          <p:nvPr/>
        </p:nvSpPr>
        <p:spPr>
          <a:xfrm>
            <a:off x="7329599" y="5773139"/>
            <a:ext cx="11753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Capillary</a:t>
            </a:r>
          </a:p>
          <a:p>
            <a:r>
              <a:rPr lang="en-US" dirty="0">
                <a:solidFill>
                  <a:schemeClr val="bg1"/>
                </a:solidFill>
              </a:rPr>
              <a:t>rise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3C9DAF63-6853-450E-99C5-8EBD68B6A2D1}"/>
              </a:ext>
            </a:extLst>
          </p:cNvPr>
          <p:cNvSpPr txBox="1"/>
          <p:nvPr/>
        </p:nvSpPr>
        <p:spPr>
          <a:xfrm>
            <a:off x="6122671" y="3675751"/>
            <a:ext cx="1544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Evaporation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0E6084E5-832C-43A7-A059-EA8D34D59D03}"/>
              </a:ext>
            </a:extLst>
          </p:cNvPr>
          <p:cNvSpPr txBox="1"/>
          <p:nvPr/>
        </p:nvSpPr>
        <p:spPr>
          <a:xfrm rot="164533">
            <a:off x="5733948" y="4281543"/>
            <a:ext cx="14269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Subsurface</a:t>
            </a:r>
          </a:p>
          <a:p>
            <a:r>
              <a:rPr lang="en-US" dirty="0">
                <a:solidFill>
                  <a:schemeClr val="bg1"/>
                </a:solidFill>
              </a:rPr>
              <a:t>flow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C278698B-B97F-4666-9C69-359B96C0F270}"/>
              </a:ext>
            </a:extLst>
          </p:cNvPr>
          <p:cNvSpPr txBox="1"/>
          <p:nvPr/>
        </p:nvSpPr>
        <p:spPr>
          <a:xfrm>
            <a:off x="9908647" y="4083219"/>
            <a:ext cx="901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Runoff</a:t>
            </a:r>
          </a:p>
        </p:txBody>
      </p:sp>
    </p:spTree>
    <p:extLst>
      <p:ext uri="{BB962C8B-B14F-4D97-AF65-F5344CB8AC3E}">
        <p14:creationId xmlns:p14="http://schemas.microsoft.com/office/powerpoint/2010/main" val="27348324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A1F5318C-C77B-4D9E-BD26-05BC53232B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92703" y="305010"/>
            <a:ext cx="8744828" cy="946274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FFFF00"/>
                </a:solidFill>
              </a:rPr>
              <a:t>Irrigation option 1 (simple)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273E934-09D2-4F5A-B5B4-27111EE1E48F}"/>
              </a:ext>
            </a:extLst>
          </p:cNvPr>
          <p:cNvSpPr txBox="1"/>
          <p:nvPr/>
        </p:nvSpPr>
        <p:spPr>
          <a:xfrm>
            <a:off x="791764" y="2214595"/>
            <a:ext cx="864633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Specified Irrigation demands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Water supply limits irrigation and GW can be used to automatically supplement SW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ET and return flows simulated using efficiency factors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Return flows routed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A098E38-A6B0-435A-A0F9-BFB939A662BC}"/>
              </a:ext>
            </a:extLst>
          </p:cNvPr>
          <p:cNvSpPr txBox="1"/>
          <p:nvPr/>
        </p:nvSpPr>
        <p:spPr>
          <a:xfrm>
            <a:off x="8434920" y="-621005"/>
            <a:ext cx="1864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ETww</a:t>
            </a:r>
            <a:r>
              <a:rPr lang="en-US" dirty="0"/>
              <a:t>/</a:t>
            </a:r>
            <a:r>
              <a:rPr lang="en-US" dirty="0" err="1"/>
              <a:t>ETa</a:t>
            </a:r>
            <a:endParaRPr lang="en-US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CD1FDA7-6708-40F6-8918-4F6B1858533A}"/>
              </a:ext>
            </a:extLst>
          </p:cNvPr>
          <p:cNvGrpSpPr/>
          <p:nvPr/>
        </p:nvGrpSpPr>
        <p:grpSpPr>
          <a:xfrm>
            <a:off x="9708111" y="1915229"/>
            <a:ext cx="1933875" cy="3018757"/>
            <a:chOff x="9366365" y="1989119"/>
            <a:chExt cx="1933875" cy="3018757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193552E-2CCA-4392-A88E-B9B391574EF2}"/>
                </a:ext>
              </a:extLst>
            </p:cNvPr>
            <p:cNvSpPr txBox="1"/>
            <p:nvPr/>
          </p:nvSpPr>
          <p:spPr>
            <a:xfrm>
              <a:off x="9482081" y="1989119"/>
              <a:ext cx="18101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Specify NIWR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6969867-7BC3-4C3D-8F5D-27835BB02B6E}"/>
                </a:ext>
              </a:extLst>
            </p:cNvPr>
            <p:cNvSpPr txBox="1"/>
            <p:nvPr/>
          </p:nvSpPr>
          <p:spPr>
            <a:xfrm>
              <a:off x="9496917" y="2769971"/>
              <a:ext cx="16187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Divert SW</a:t>
              </a:r>
            </a:p>
            <a:p>
              <a:pPr algn="ctr"/>
              <a:r>
                <a:rPr lang="en-US" dirty="0"/>
                <a:t>Pump GW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15D4D10-D4E2-43B3-B133-33DB480E5375}"/>
                </a:ext>
              </a:extLst>
            </p:cNvPr>
            <p:cNvSpPr txBox="1"/>
            <p:nvPr/>
          </p:nvSpPr>
          <p:spPr>
            <a:xfrm>
              <a:off x="9366365" y="3842757"/>
              <a:ext cx="193387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Apply irrigation efficiencies</a:t>
              </a:r>
            </a:p>
          </p:txBody>
        </p:sp>
        <p:sp>
          <p:nvSpPr>
            <p:cNvPr id="35" name="Arrow: Down 34">
              <a:extLst>
                <a:ext uri="{FF2B5EF4-FFF2-40B4-BE49-F238E27FC236}">
                  <a16:creationId xmlns:a16="http://schemas.microsoft.com/office/drawing/2014/main" id="{A716AA1B-77F4-4FFB-8CC5-1CAD8E9D7E25}"/>
                </a:ext>
              </a:extLst>
            </p:cNvPr>
            <p:cNvSpPr/>
            <p:nvPr/>
          </p:nvSpPr>
          <p:spPr>
            <a:xfrm>
              <a:off x="10262965" y="4525353"/>
              <a:ext cx="140676" cy="31264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Arrow: Down 35">
              <a:extLst>
                <a:ext uri="{FF2B5EF4-FFF2-40B4-BE49-F238E27FC236}">
                  <a16:creationId xmlns:a16="http://schemas.microsoft.com/office/drawing/2014/main" id="{2377BB13-3B17-48D1-9D56-7D80ECD341F0}"/>
                </a:ext>
              </a:extLst>
            </p:cNvPr>
            <p:cNvSpPr/>
            <p:nvPr/>
          </p:nvSpPr>
          <p:spPr>
            <a:xfrm>
              <a:off x="10246459" y="2433464"/>
              <a:ext cx="140676" cy="31264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Arrow: Down 36">
              <a:extLst>
                <a:ext uri="{FF2B5EF4-FFF2-40B4-BE49-F238E27FC236}">
                  <a16:creationId xmlns:a16="http://schemas.microsoft.com/office/drawing/2014/main" id="{04E25B78-FD5E-44D9-9D9E-402FBACC88F9}"/>
                </a:ext>
              </a:extLst>
            </p:cNvPr>
            <p:cNvSpPr/>
            <p:nvPr/>
          </p:nvSpPr>
          <p:spPr>
            <a:xfrm>
              <a:off x="10245979" y="3507908"/>
              <a:ext cx="140676" cy="31264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A8EC9789-58A8-4C05-B456-C435E9974699}"/>
                </a:ext>
              </a:extLst>
            </p:cNvPr>
            <p:cNvSpPr txBox="1"/>
            <p:nvPr/>
          </p:nvSpPr>
          <p:spPr>
            <a:xfrm>
              <a:off x="9491507" y="4638544"/>
              <a:ext cx="17902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DDAE7FD3-D82E-46AA-87E8-CFA2865376BC}"/>
              </a:ext>
            </a:extLst>
          </p:cNvPr>
          <p:cNvSpPr txBox="1"/>
          <p:nvPr/>
        </p:nvSpPr>
        <p:spPr>
          <a:xfrm>
            <a:off x="9708111" y="4826718"/>
            <a:ext cx="19338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Route return flows</a:t>
            </a:r>
          </a:p>
        </p:txBody>
      </p:sp>
    </p:spTree>
    <p:extLst>
      <p:ext uri="{BB962C8B-B14F-4D97-AF65-F5344CB8AC3E}">
        <p14:creationId xmlns:p14="http://schemas.microsoft.com/office/powerpoint/2010/main" val="25993406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" name="Chart 31">
            <a:extLst>
              <a:ext uri="{FF2B5EF4-FFF2-40B4-BE49-F238E27FC236}">
                <a16:creationId xmlns:a16="http://schemas.microsoft.com/office/drawing/2014/main" id="{35FD4E02-35C3-4D08-A3BF-79ED66E964A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34270457"/>
              </p:ext>
            </p:extLst>
          </p:nvPr>
        </p:nvGraphicFramePr>
        <p:xfrm>
          <a:off x="2246019" y="3102427"/>
          <a:ext cx="6216579" cy="36897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Title 8">
            <a:extLst>
              <a:ext uri="{FF2B5EF4-FFF2-40B4-BE49-F238E27FC236}">
                <a16:creationId xmlns:a16="http://schemas.microsoft.com/office/drawing/2014/main" id="{A1F5318C-C77B-4D9E-BD26-05BC53232B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92703" y="305010"/>
            <a:ext cx="9522976" cy="946274"/>
          </a:xfrm>
        </p:spPr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solution for NIWR-option 2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273E934-09D2-4F5A-B5B4-27111EE1E48F}"/>
              </a:ext>
            </a:extLst>
          </p:cNvPr>
          <p:cNvSpPr txBox="1"/>
          <p:nvPr/>
        </p:nvSpPr>
        <p:spPr>
          <a:xfrm>
            <a:off x="343669" y="1602744"/>
            <a:ext cx="86463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Soil-water balance: actual ET (</a:t>
            </a:r>
            <a:r>
              <a:rPr lang="en-US" dirty="0" err="1"/>
              <a:t>ETa</a:t>
            </a:r>
            <a:r>
              <a:rPr lang="en-US" dirty="0"/>
              <a:t>) is a nonlinear function of NIWR, apply Newton’s method: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5092E40-D566-4D0F-9341-62ADB282BAF6}"/>
              </a:ext>
            </a:extLst>
          </p:cNvPr>
          <p:cNvGrpSpPr/>
          <p:nvPr/>
        </p:nvGrpSpPr>
        <p:grpSpPr>
          <a:xfrm>
            <a:off x="29413" y="2341707"/>
            <a:ext cx="10200648" cy="694092"/>
            <a:chOff x="-117130" y="2666759"/>
            <a:chExt cx="10200648" cy="69409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6AD2F044-CD96-4B48-BA31-01875067EC9E}"/>
                    </a:ext>
                  </a:extLst>
                </p:cNvPr>
                <p:cNvSpPr/>
                <p:nvPr/>
              </p:nvSpPr>
              <p:spPr>
                <a:xfrm>
                  <a:off x="-117130" y="2678869"/>
                  <a:ext cx="5381864" cy="68198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𝐸𝑇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=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𝐸𝑇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𝐸𝑇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/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𝑁𝐼𝑊𝑅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∆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𝑁𝐼𝑊𝑅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latin typeface="Times New Roman" panose="02020603050405020304" pitchFamily="18" charset="0"/>
                  </a:endParaRPr>
                </a:p>
                <a:p>
                  <a:endParaRPr lang="en-US" dirty="0">
                    <a:latin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6AD2F044-CD96-4B48-BA31-01875067EC9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117130" y="2678869"/>
                  <a:ext cx="5381864" cy="68198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" name="Arrow: Right 2">
              <a:extLst>
                <a:ext uri="{FF2B5EF4-FFF2-40B4-BE49-F238E27FC236}">
                  <a16:creationId xmlns:a16="http://schemas.microsoft.com/office/drawing/2014/main" id="{7722C25C-374B-4F35-961C-7BE83F808959}"/>
                </a:ext>
              </a:extLst>
            </p:cNvPr>
            <p:cNvSpPr/>
            <p:nvPr/>
          </p:nvSpPr>
          <p:spPr>
            <a:xfrm>
              <a:off x="5015353" y="2854031"/>
              <a:ext cx="1057562" cy="109733"/>
            </a:xfrm>
            <a:prstGeom prst="rightArrow">
              <a:avLst/>
            </a:prstGeom>
            <a:solidFill>
              <a:srgbClr val="FFFF00"/>
            </a:solidFill>
            <a:ln w="127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FB1568D9-26C5-4223-859B-77DB4CCBF76A}"/>
                    </a:ext>
                  </a:extLst>
                </p:cNvPr>
                <p:cNvSpPr/>
                <p:nvPr/>
              </p:nvSpPr>
              <p:spPr>
                <a:xfrm>
                  <a:off x="6205533" y="2666759"/>
                  <a:ext cx="3877985" cy="54726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𝑁𝐼𝑊𝑅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𝑁𝐼𝑊𝑅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𝐸𝑇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𝑎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𝐸𝑇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𝑎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𝜕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𝐸𝑇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𝑎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/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𝑁𝐼𝑊𝑅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a14:m>
                  <a:r>
                    <a:rPr lang="en-US" dirty="0">
                      <a:latin typeface="Times New Roman" panose="02020603050405020304" pitchFamily="18" charset="0"/>
                      <a:ea typeface="Calibri" panose="020F0502020204030204" pitchFamily="34" charset="0"/>
                    </a:rPr>
                    <a:t>	</a:t>
                  </a:r>
                  <a:endParaRPr lang="en-US" dirty="0"/>
                </a:p>
              </p:txBody>
            </p:sp>
          </mc:Choice>
          <mc:Fallback xmlns=""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FB1568D9-26C5-4223-859B-77DB4CCBF76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05533" y="2666759"/>
                  <a:ext cx="3877985" cy="547266"/>
                </a:xfrm>
                <a:prstGeom prst="rect">
                  <a:avLst/>
                </a:prstGeom>
                <a:blipFill>
                  <a:blip r:embed="rId4"/>
                  <a:stretch>
                    <a:fillRect b="-22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24ECC67D-F799-435E-9DEB-072F9B411A47}"/>
              </a:ext>
            </a:extLst>
          </p:cNvPr>
          <p:cNvSpPr txBox="1"/>
          <p:nvPr/>
        </p:nvSpPr>
        <p:spPr>
          <a:xfrm>
            <a:off x="4626636" y="3911713"/>
            <a:ext cx="498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</a:t>
            </a:r>
            <a:r>
              <a:rPr lang="en-US" dirty="0"/>
              <a:t>=2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475041-DE64-4BF8-B345-342F9CE52422}"/>
              </a:ext>
            </a:extLst>
          </p:cNvPr>
          <p:cNvSpPr txBox="1"/>
          <p:nvPr/>
        </p:nvSpPr>
        <p:spPr>
          <a:xfrm>
            <a:off x="5595610" y="3657526"/>
            <a:ext cx="498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</a:t>
            </a:r>
            <a:r>
              <a:rPr lang="en-US" dirty="0"/>
              <a:t>=3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DF98D57-E35A-490C-A18A-A97318BF9535}"/>
              </a:ext>
            </a:extLst>
          </p:cNvPr>
          <p:cNvSpPr txBox="1"/>
          <p:nvPr/>
        </p:nvSpPr>
        <p:spPr>
          <a:xfrm>
            <a:off x="7311938" y="3297196"/>
            <a:ext cx="498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</a:t>
            </a:r>
            <a:r>
              <a:rPr lang="en-US" dirty="0"/>
              <a:t>=4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61B99BC-FB95-4219-B3BB-F376903EAD45}"/>
              </a:ext>
            </a:extLst>
          </p:cNvPr>
          <p:cNvSpPr txBox="1"/>
          <p:nvPr/>
        </p:nvSpPr>
        <p:spPr>
          <a:xfrm>
            <a:off x="7829097" y="3548490"/>
            <a:ext cx="498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</a:t>
            </a:r>
            <a:r>
              <a:rPr lang="en-US" dirty="0"/>
              <a:t>=5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32C8D81-FB52-43BC-8E7F-65C362115B88}"/>
                  </a:ext>
                </a:extLst>
              </p:cNvPr>
              <p:cNvSpPr txBox="1"/>
              <p:nvPr/>
            </p:nvSpPr>
            <p:spPr>
              <a:xfrm>
                <a:off x="4234665" y="4884591"/>
                <a:ext cx="10483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𝜕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𝐸𝑇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𝜕</m:t>
                    </m:r>
                  </m:oMath>
                </a14:m>
                <a:r>
                  <a:rPr lang="en-US" dirty="0"/>
                  <a:t>Q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32C8D81-FB52-43BC-8E7F-65C362115B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4665" y="4884591"/>
                <a:ext cx="1048364" cy="369332"/>
              </a:xfrm>
              <a:prstGeom prst="rect">
                <a:avLst/>
              </a:prstGeom>
              <a:blipFill>
                <a:blip r:embed="rId5"/>
                <a:stretch>
                  <a:fillRect t="-8197" r="-4070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B8358D2-EBBF-4868-A88B-A0DE88635BEA}"/>
              </a:ext>
            </a:extLst>
          </p:cNvPr>
          <p:cNvCxnSpPr>
            <a:cxnSpLocks/>
          </p:cNvCxnSpPr>
          <p:nvPr/>
        </p:nvCxnSpPr>
        <p:spPr>
          <a:xfrm flipV="1">
            <a:off x="4758847" y="4547334"/>
            <a:ext cx="0" cy="296737"/>
          </a:xfrm>
          <a:prstGeom prst="line">
            <a:avLst/>
          </a:prstGeom>
          <a:ln>
            <a:solidFill>
              <a:schemeClr val="tx1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6CEA199-F154-4028-BF8D-B9454DD70AD8}"/>
              </a:ext>
            </a:extLst>
          </p:cNvPr>
          <p:cNvCxnSpPr>
            <a:cxnSpLocks/>
          </p:cNvCxnSpPr>
          <p:nvPr/>
        </p:nvCxnSpPr>
        <p:spPr>
          <a:xfrm>
            <a:off x="4370660" y="4846394"/>
            <a:ext cx="388187" cy="0"/>
          </a:xfrm>
          <a:prstGeom prst="line">
            <a:avLst/>
          </a:prstGeom>
          <a:ln>
            <a:solidFill>
              <a:schemeClr val="tx1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8A098E38-A6B0-435A-A0F9-BFB939A662BC}"/>
              </a:ext>
            </a:extLst>
          </p:cNvPr>
          <p:cNvSpPr txBox="1"/>
          <p:nvPr/>
        </p:nvSpPr>
        <p:spPr>
          <a:xfrm>
            <a:off x="8434920" y="-621005"/>
            <a:ext cx="1864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ETww</a:t>
            </a:r>
            <a:r>
              <a:rPr lang="en-US" dirty="0"/>
              <a:t>/</a:t>
            </a:r>
            <a:r>
              <a:rPr lang="en-US" dirty="0" err="1"/>
              <a:t>ETa</a:t>
            </a:r>
            <a:endParaRPr lang="en-US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A32BD35-4ECF-47E5-919E-26CE1BB78FC8}"/>
              </a:ext>
            </a:extLst>
          </p:cNvPr>
          <p:cNvGrpSpPr/>
          <p:nvPr/>
        </p:nvGrpSpPr>
        <p:grpSpPr>
          <a:xfrm>
            <a:off x="8893887" y="4021968"/>
            <a:ext cx="3214041" cy="2615469"/>
            <a:chOff x="8893887" y="4021968"/>
            <a:chExt cx="3214041" cy="2615469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09BB0D16-D1D8-4964-82A4-96B155E88BC4}"/>
                </a:ext>
              </a:extLst>
            </p:cNvPr>
            <p:cNvGrpSpPr/>
            <p:nvPr/>
          </p:nvGrpSpPr>
          <p:grpSpPr>
            <a:xfrm>
              <a:off x="9438971" y="4021968"/>
              <a:ext cx="2668957" cy="2615469"/>
              <a:chOff x="9429446" y="46827"/>
              <a:chExt cx="2668957" cy="2615469"/>
            </a:xfrm>
          </p:grpSpPr>
          <p:sp>
            <p:nvSpPr>
              <p:cNvPr id="17" name="Arrow: Curved Down 16">
                <a:extLst>
                  <a:ext uri="{FF2B5EF4-FFF2-40B4-BE49-F238E27FC236}">
                    <a16:creationId xmlns:a16="http://schemas.microsoft.com/office/drawing/2014/main" id="{ED0E11C4-D873-471B-BB6D-94D80F2B5094}"/>
                  </a:ext>
                </a:extLst>
              </p:cNvPr>
              <p:cNvSpPr/>
              <p:nvPr/>
            </p:nvSpPr>
            <p:spPr>
              <a:xfrm>
                <a:off x="9429446" y="350970"/>
                <a:ext cx="1902691" cy="517960"/>
              </a:xfrm>
              <a:prstGeom prst="curvedDown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Arrow: Curved Down 23">
                <a:extLst>
                  <a:ext uri="{FF2B5EF4-FFF2-40B4-BE49-F238E27FC236}">
                    <a16:creationId xmlns:a16="http://schemas.microsoft.com/office/drawing/2014/main" id="{73EF2026-F858-491E-8AFE-B1A5953C8A48}"/>
                  </a:ext>
                </a:extLst>
              </p:cNvPr>
              <p:cNvSpPr/>
              <p:nvPr/>
            </p:nvSpPr>
            <p:spPr>
              <a:xfrm rot="10800000">
                <a:off x="9429446" y="1775564"/>
                <a:ext cx="1902691" cy="517960"/>
              </a:xfrm>
              <a:prstGeom prst="curvedDown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B659A84-D551-4210-A0BE-F459C5E486C4}"/>
                  </a:ext>
                </a:extLst>
              </p:cNvPr>
              <p:cNvSpPr txBox="1"/>
              <p:nvPr/>
            </p:nvSpPr>
            <p:spPr>
              <a:xfrm>
                <a:off x="9892166" y="2292964"/>
                <a:ext cx="17902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Demand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70A95A7-B255-4C86-ABB2-657857E7CCBF}"/>
                  </a:ext>
                </a:extLst>
              </p:cNvPr>
              <p:cNvSpPr txBox="1"/>
              <p:nvPr/>
            </p:nvSpPr>
            <p:spPr>
              <a:xfrm>
                <a:off x="10906153" y="880489"/>
                <a:ext cx="119225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Energy/water budget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B06BD7C-2D37-4FCB-9F1B-981FB24F7C1E}"/>
                  </a:ext>
                </a:extLst>
              </p:cNvPr>
              <p:cNvSpPr txBox="1"/>
              <p:nvPr/>
            </p:nvSpPr>
            <p:spPr>
              <a:xfrm>
                <a:off x="9487392" y="46827"/>
                <a:ext cx="161875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Irrigate farms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0A105411-28DE-45B4-92A1-1CA6A2B38BFE}"/>
                  </a:ext>
                </a:extLst>
              </p:cNvPr>
              <p:cNvSpPr txBox="1"/>
              <p:nvPr/>
            </p:nvSpPr>
            <p:spPr>
              <a:xfrm>
                <a:off x="9931074" y="1152157"/>
                <a:ext cx="97508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rgbClr val="FFFF00"/>
                    </a:solidFill>
                  </a:rPr>
                  <a:t>GSFLOW</a:t>
                </a:r>
              </a:p>
            </p:txBody>
          </p:sp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2B0036A-F052-47C1-A0D6-6C2D9CCA7F14}"/>
                </a:ext>
              </a:extLst>
            </p:cNvPr>
            <p:cNvSpPr txBox="1"/>
            <p:nvPr/>
          </p:nvSpPr>
          <p:spPr>
            <a:xfrm>
              <a:off x="8893887" y="5112722"/>
              <a:ext cx="17902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SW+GW</a:t>
              </a: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7597C337-F7E5-4516-82F1-6C0FCC35D09A}"/>
              </a:ext>
            </a:extLst>
          </p:cNvPr>
          <p:cNvSpPr txBox="1"/>
          <p:nvPr/>
        </p:nvSpPr>
        <p:spPr>
          <a:xfrm>
            <a:off x="3255036" y="5637212"/>
            <a:ext cx="498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</a:t>
            </a:r>
            <a:r>
              <a:rPr lang="en-US" dirty="0"/>
              <a:t>=1</a:t>
            </a:r>
          </a:p>
        </p:txBody>
      </p:sp>
    </p:spTree>
    <p:extLst>
      <p:ext uri="{BB962C8B-B14F-4D97-AF65-F5344CB8AC3E}">
        <p14:creationId xmlns:p14="http://schemas.microsoft.com/office/powerpoint/2010/main" val="34132197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Box 43">
            <a:extLst>
              <a:ext uri="{FF2B5EF4-FFF2-40B4-BE49-F238E27FC236}">
                <a16:creationId xmlns:a16="http://schemas.microsoft.com/office/drawing/2014/main" id="{2273E934-09D2-4F5A-B5B4-27111EE1E48F}"/>
              </a:ext>
            </a:extLst>
          </p:cNvPr>
          <p:cNvSpPr txBox="1"/>
          <p:nvPr/>
        </p:nvSpPr>
        <p:spPr>
          <a:xfrm>
            <a:off x="792637" y="1936313"/>
            <a:ext cx="86463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Irrigation is “triggered” by field conditions:</a:t>
            </a:r>
          </a:p>
        </p:txBody>
      </p:sp>
      <p:sp>
        <p:nvSpPr>
          <p:cNvPr id="32" name="Title 8">
            <a:extLst>
              <a:ext uri="{FF2B5EF4-FFF2-40B4-BE49-F238E27FC236}">
                <a16:creationId xmlns:a16="http://schemas.microsoft.com/office/drawing/2014/main" id="{8987607B-102C-45CA-985E-50EB24C23A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69516" y="822381"/>
            <a:ext cx="9246162" cy="61874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FFFF00"/>
                </a:solidFill>
              </a:rPr>
              <a:t>solution for NIWR-option 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F2D7003D-A650-4E2D-954D-E561AB76DC7A}"/>
                  </a:ext>
                </a:extLst>
              </p:cNvPr>
              <p:cNvSpPr/>
              <p:nvPr/>
            </p:nvSpPr>
            <p:spPr>
              <a:xfrm>
                <a:off x="1530970" y="2673209"/>
                <a:ext cx="2658805" cy="39190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type m:val="li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𝐸𝑇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𝐸𝑇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𝑤𝑤</m:t>
                              </m:r>
                            </m:sub>
                          </m:sSub>
                        </m:den>
                      </m:f>
                      <m:r>
                        <a:rPr lang="en-US" i="0"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𝐹𝐶𝑇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𝑇𝑟𝑖𝑔𝑔𝑒𝑟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F2D7003D-A650-4E2D-954D-E561AB76DC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0970" y="2673209"/>
                <a:ext cx="2658805" cy="391902"/>
              </a:xfrm>
              <a:prstGeom prst="rect">
                <a:avLst/>
              </a:prstGeom>
              <a:blipFill>
                <a:blip r:embed="rId2"/>
                <a:stretch>
                  <a:fillRect t="-109375" b="-1640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4264DC61-9A29-43F4-8B20-3C6185BB32E2}"/>
                  </a:ext>
                </a:extLst>
              </p:cNvPr>
              <p:cNvSpPr/>
              <p:nvPr/>
            </p:nvSpPr>
            <p:spPr>
              <a:xfrm>
                <a:off x="1890906" y="4345773"/>
                <a:ext cx="1649169" cy="3907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𝑖𝑟𝑟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𝑝𝑒𝑟𝑖𝑜𝑑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4264DC61-9A29-43F4-8B20-3C6185BB32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0906" y="4345773"/>
                <a:ext cx="1649169" cy="390748"/>
              </a:xfrm>
              <a:prstGeom prst="rect">
                <a:avLst/>
              </a:prstGeom>
              <a:blipFill>
                <a:blip r:embed="rId3"/>
                <a:stretch>
                  <a:fillRect b="-7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TextBox 32">
            <a:extLst>
              <a:ext uri="{FF2B5EF4-FFF2-40B4-BE49-F238E27FC236}">
                <a16:creationId xmlns:a16="http://schemas.microsoft.com/office/drawing/2014/main" id="{8672E5FB-9B2A-4DB5-A070-13CE878D4A6D}"/>
              </a:ext>
            </a:extLst>
          </p:cNvPr>
          <p:cNvSpPr txBox="1"/>
          <p:nvPr/>
        </p:nvSpPr>
        <p:spPr>
          <a:xfrm>
            <a:off x="850583" y="3507908"/>
            <a:ext cx="86463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Irrigation continues while: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C83E345-D01E-44BA-B64C-592AEFB905B0}"/>
              </a:ext>
            </a:extLst>
          </p:cNvPr>
          <p:cNvSpPr txBox="1"/>
          <p:nvPr/>
        </p:nvSpPr>
        <p:spPr>
          <a:xfrm>
            <a:off x="850583" y="5039591"/>
            <a:ext cx="68510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Irrigation rate specified by user and can be supplemented by groundwater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58D3473-611C-4186-AE4F-D38225289444}"/>
              </a:ext>
            </a:extLst>
          </p:cNvPr>
          <p:cNvGrpSpPr/>
          <p:nvPr/>
        </p:nvGrpSpPr>
        <p:grpSpPr>
          <a:xfrm>
            <a:off x="9438971" y="1787133"/>
            <a:ext cx="2087786" cy="3565942"/>
            <a:chOff x="9438971" y="1787133"/>
            <a:chExt cx="2087786" cy="356594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70A95A7-B255-4C86-ABB2-657857E7CCBF}"/>
                </a:ext>
              </a:extLst>
            </p:cNvPr>
            <p:cNvSpPr txBox="1"/>
            <p:nvPr/>
          </p:nvSpPr>
          <p:spPr>
            <a:xfrm>
              <a:off x="9438971" y="1787133"/>
              <a:ext cx="181010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Energy/water budget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AB06BD7C-2D37-4FCB-9F1B-981FB24F7C1E}"/>
                    </a:ext>
                  </a:extLst>
                </p:cNvPr>
                <p:cNvSpPr txBox="1"/>
                <p:nvPr/>
              </p:nvSpPr>
              <p:spPr>
                <a:xfrm>
                  <a:off x="9496917" y="2769971"/>
                  <a:ext cx="1618757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Calculate </a:t>
                  </a:r>
                  <a14:m>
                    <m:oMath xmlns:m="http://schemas.openxmlformats.org/officeDocument/2006/math">
                      <m:f>
                        <m:fPr>
                          <m:type m:val="li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𝐸𝑇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𝐸𝑇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𝑤𝑤</m:t>
                              </m:r>
                            </m:sub>
                          </m:sSub>
                        </m:den>
                      </m:f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AB06BD7C-2D37-4FCB-9F1B-981FB24F7C1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96917" y="2769971"/>
                  <a:ext cx="1618757" cy="646331"/>
                </a:xfrm>
                <a:prstGeom prst="rect">
                  <a:avLst/>
                </a:prstGeom>
                <a:blipFill>
                  <a:blip r:embed="rId4"/>
                  <a:stretch>
                    <a:fillRect t="-22642" b="-10283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2B0036A-F052-47C1-A0D6-6C2D9CCA7F14}"/>
                </a:ext>
              </a:extLst>
            </p:cNvPr>
            <p:cNvSpPr txBox="1"/>
            <p:nvPr/>
          </p:nvSpPr>
          <p:spPr>
            <a:xfrm>
              <a:off x="9736462" y="3847896"/>
              <a:ext cx="179029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Divert SW, pump GW</a:t>
              </a:r>
            </a:p>
          </p:txBody>
        </p:sp>
        <p:sp>
          <p:nvSpPr>
            <p:cNvPr id="2" name="Arrow: Down 1">
              <a:extLst>
                <a:ext uri="{FF2B5EF4-FFF2-40B4-BE49-F238E27FC236}">
                  <a16:creationId xmlns:a16="http://schemas.microsoft.com/office/drawing/2014/main" id="{873C09B0-F94C-4C2A-B7C8-E7FEDAD7150E}"/>
                </a:ext>
              </a:extLst>
            </p:cNvPr>
            <p:cNvSpPr/>
            <p:nvPr/>
          </p:nvSpPr>
          <p:spPr>
            <a:xfrm>
              <a:off x="10273687" y="4582665"/>
              <a:ext cx="140676" cy="31264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Arrow: Down 17">
              <a:extLst>
                <a:ext uri="{FF2B5EF4-FFF2-40B4-BE49-F238E27FC236}">
                  <a16:creationId xmlns:a16="http://schemas.microsoft.com/office/drawing/2014/main" id="{392BFEFB-5B2F-4252-96B7-4C413819A6EB}"/>
                </a:ext>
              </a:extLst>
            </p:cNvPr>
            <p:cNvSpPr/>
            <p:nvPr/>
          </p:nvSpPr>
          <p:spPr>
            <a:xfrm>
              <a:off x="10246459" y="2433464"/>
              <a:ext cx="140676" cy="31264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Arrow: Down 18">
              <a:extLst>
                <a:ext uri="{FF2B5EF4-FFF2-40B4-BE49-F238E27FC236}">
                  <a16:creationId xmlns:a16="http://schemas.microsoft.com/office/drawing/2014/main" id="{56BF16FF-9EA8-403C-B236-3931EB523D2B}"/>
                </a:ext>
              </a:extLst>
            </p:cNvPr>
            <p:cNvSpPr/>
            <p:nvPr/>
          </p:nvSpPr>
          <p:spPr>
            <a:xfrm>
              <a:off x="10273687" y="3507908"/>
              <a:ext cx="140676" cy="31264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DBE31D2-CF97-461B-9FCB-0721E810296D}"/>
                </a:ext>
              </a:extLst>
            </p:cNvPr>
            <p:cNvSpPr txBox="1"/>
            <p:nvPr/>
          </p:nvSpPr>
          <p:spPr>
            <a:xfrm>
              <a:off x="9622161" y="4983743"/>
              <a:ext cx="17902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Irrigate fields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024264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7826" y="-989453"/>
            <a:ext cx="4114803" cy="2971801"/>
          </a:xfrm>
        </p:spPr>
        <p:txBody>
          <a:bodyPr/>
          <a:lstStyle/>
          <a:p>
            <a:r>
              <a:rPr lang="en-US" dirty="0"/>
              <a:t>Example problem 1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4541" y="2819721"/>
            <a:ext cx="5327883" cy="1947333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MODFLOW-ONLY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Energy and water budget calculated by UZF Package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3,440 acres of irrigated fields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4A4596-C06E-4E76-A61A-EF173E59574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365101" y="0"/>
            <a:ext cx="532788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3053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51146" y="-1286310"/>
            <a:ext cx="10457895" cy="2971801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solidFill>
                  <a:srgbClr val="FFFF00"/>
                </a:solidFill>
              </a:rPr>
              <a:t>Conjunctive-USE of Surface water and groundwater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CFD719-FDCE-4DC8-A3E3-8BF75A0293C8}"/>
              </a:ext>
            </a:extLst>
          </p:cNvPr>
          <p:cNvSpPr txBox="1"/>
          <p:nvPr/>
        </p:nvSpPr>
        <p:spPr>
          <a:xfrm>
            <a:off x="449929" y="2295736"/>
            <a:ext cx="27318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Dry climate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FEB405-6342-4657-B799-348A73E3DF1E}"/>
              </a:ext>
            </a:extLst>
          </p:cNvPr>
          <p:cNvSpPr txBox="1"/>
          <p:nvPr/>
        </p:nvSpPr>
        <p:spPr>
          <a:xfrm>
            <a:off x="6210027" y="2295736"/>
            <a:ext cx="42578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Moderate climate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3540955-C136-41FE-86FD-765AB920826A}"/>
              </a:ext>
            </a:extLst>
          </p:cNvPr>
          <p:cNvGrpSpPr/>
          <p:nvPr/>
        </p:nvGrpSpPr>
        <p:grpSpPr>
          <a:xfrm>
            <a:off x="134083" y="2942068"/>
            <a:ext cx="5832592" cy="2799310"/>
            <a:chOff x="134083" y="2942068"/>
            <a:chExt cx="5832592" cy="279931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B9D3BF2B-5B53-424F-833F-F35249E54B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4083" y="2942068"/>
              <a:ext cx="5832592" cy="2799310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6C33274-4654-4589-B5F3-350481AD0D3C}"/>
                </a:ext>
              </a:extLst>
            </p:cNvPr>
            <p:cNvSpPr/>
            <p:nvPr/>
          </p:nvSpPr>
          <p:spPr>
            <a:xfrm>
              <a:off x="562708" y="2961341"/>
              <a:ext cx="2934905" cy="26543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A271976-1C1A-4451-AE7C-864B3D5DBD52}"/>
              </a:ext>
            </a:extLst>
          </p:cNvPr>
          <p:cNvGrpSpPr/>
          <p:nvPr/>
        </p:nvGrpSpPr>
        <p:grpSpPr>
          <a:xfrm>
            <a:off x="6096000" y="2961341"/>
            <a:ext cx="5829902" cy="2780037"/>
            <a:chOff x="6096000" y="2961341"/>
            <a:chExt cx="5829902" cy="278003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45AFB29-04F6-4098-AA84-B877590E82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0" y="2961341"/>
              <a:ext cx="5829902" cy="2780037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5021F7A-5D22-4094-81CF-EE0C813465AD}"/>
                </a:ext>
              </a:extLst>
            </p:cNvPr>
            <p:cNvSpPr/>
            <p:nvPr/>
          </p:nvSpPr>
          <p:spPr>
            <a:xfrm>
              <a:off x="6517341" y="2996509"/>
              <a:ext cx="2934905" cy="28302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646340997"/>
      </p:ext>
    </p:extLst>
  </p:cSld>
  <p:clrMapOvr>
    <a:masterClrMapping/>
  </p:clrMapOvr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14674</TotalTime>
  <Words>524</Words>
  <Application>Microsoft Office PowerPoint</Application>
  <PresentationFormat>Widescreen</PresentationFormat>
  <Paragraphs>113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Arial</vt:lpstr>
      <vt:lpstr>Calibri</vt:lpstr>
      <vt:lpstr>Cambria Math</vt:lpstr>
      <vt:lpstr>Century Gothic</vt:lpstr>
      <vt:lpstr>Times New Roman</vt:lpstr>
      <vt:lpstr>Wingdings 3</vt:lpstr>
      <vt:lpstr>Slice</vt:lpstr>
      <vt:lpstr>Agricultural-water use (AG) Package for gsflow</vt:lpstr>
      <vt:lpstr>Agricultural-water use (AG) Package for gsflow</vt:lpstr>
      <vt:lpstr>Agricultural-water use—at the intersection of supply and demand</vt:lpstr>
      <vt:lpstr>Energy and Soil-Water balance used to estimate NIWR</vt:lpstr>
      <vt:lpstr>Irrigation option 1 (simple)</vt:lpstr>
      <vt:lpstr>solution for NIWR-option 2</vt:lpstr>
      <vt:lpstr>solution for NIWR-option 3</vt:lpstr>
      <vt:lpstr>Example problem 1</vt:lpstr>
      <vt:lpstr>Conjunctive-USE of Surface water and groundwater</vt:lpstr>
      <vt:lpstr>Impacts of field soil texture on NIWR</vt:lpstr>
      <vt:lpstr>Example problem 2  </vt:lpstr>
      <vt:lpstr>impacts of crop type (crop coefficient)</vt:lpstr>
      <vt:lpstr>Irrigation amounts determined by minimizing ET deficit (Option 2) </vt:lpstr>
      <vt:lpstr>Differences in irrigation options</vt:lpstr>
      <vt:lpstr>Summary</vt:lpstr>
      <vt:lpstr>Thank you!</vt:lpstr>
      <vt:lpstr>AG Package Input file structure (Key words)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Niswonger, Richard</dc:creator>
  <cp:lastModifiedBy>Niswonger, Richard</cp:lastModifiedBy>
  <cp:revision>199</cp:revision>
  <dcterms:created xsi:type="dcterms:W3CDTF">2017-12-13T18:00:20Z</dcterms:created>
  <dcterms:modified xsi:type="dcterms:W3CDTF">2019-05-11T00:57:52Z</dcterms:modified>
</cp:coreProperties>
</file>